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3988" cy="10059988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2172" y="84"/>
      </p:cViewPr>
      <p:guideLst>
        <p:guide orient="horz" pos="3169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83049" y="3125117"/>
            <a:ext cx="6607890" cy="21563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66098" y="5700660"/>
            <a:ext cx="5441792" cy="25708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3F4-F3BA-42E1-8078-63F666417401}" type="datetimeFigureOut">
              <a:rPr lang="es-VE" smtClean="0"/>
              <a:t>15/11/2022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FF28-B3B6-458E-BE8C-4E3B5FF149EE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75897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3F4-F3BA-42E1-8078-63F666417401}" type="datetimeFigureOut">
              <a:rPr lang="es-VE" smtClean="0"/>
              <a:t>15/11/2022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FF28-B3B6-458E-BE8C-4E3B5FF149EE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406979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792610" y="591491"/>
            <a:ext cx="1485965" cy="125912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30665" y="591491"/>
            <a:ext cx="4332379" cy="125912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3F4-F3BA-42E1-8078-63F666417401}" type="datetimeFigureOut">
              <a:rPr lang="es-VE" smtClean="0"/>
              <a:t>15/11/2022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FF28-B3B6-458E-BE8C-4E3B5FF149EE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95742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3F4-F3BA-42E1-8078-63F666417401}" type="datetimeFigureOut">
              <a:rPr lang="es-VE" smtClean="0"/>
              <a:t>15/11/2022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FF28-B3B6-458E-BE8C-4E3B5FF149EE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48411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4091" y="6464475"/>
            <a:ext cx="6607890" cy="19980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4091" y="4263853"/>
            <a:ext cx="6607890" cy="220062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3F4-F3BA-42E1-8078-63F666417401}" type="datetimeFigureOut">
              <a:rPr lang="es-VE" smtClean="0"/>
              <a:t>15/11/2022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FF28-B3B6-458E-BE8C-4E3B5FF149EE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89815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30665" y="3444150"/>
            <a:ext cx="2908497" cy="97386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368728" y="3444150"/>
            <a:ext cx="2909847" cy="97386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3F4-F3BA-42E1-8078-63F666417401}" type="datetimeFigureOut">
              <a:rPr lang="es-VE" smtClean="0"/>
              <a:t>15/11/2022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FF28-B3B6-458E-BE8C-4E3B5FF149EE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28465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8700" y="402866"/>
            <a:ext cx="6996589" cy="167666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8700" y="2251854"/>
            <a:ext cx="3434861" cy="9384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88700" y="3190320"/>
            <a:ext cx="3434861" cy="5796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949078" y="2251854"/>
            <a:ext cx="3436211" cy="9384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949078" y="3190320"/>
            <a:ext cx="3436211" cy="5796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3F4-F3BA-42E1-8078-63F666417401}" type="datetimeFigureOut">
              <a:rPr lang="es-VE" smtClean="0"/>
              <a:t>15/11/2022</a:t>
            </a:fld>
            <a:endParaRPr lang="es-VE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FF28-B3B6-458E-BE8C-4E3B5FF149EE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401958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3F4-F3BA-42E1-8078-63F666417401}" type="datetimeFigureOut">
              <a:rPr lang="es-VE" smtClean="0"/>
              <a:t>15/11/2022</a:t>
            </a:fld>
            <a:endParaRPr lang="es-VE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FF28-B3B6-458E-BE8C-4E3B5FF149EE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63743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3F4-F3BA-42E1-8078-63F666417401}" type="datetimeFigureOut">
              <a:rPr lang="es-VE" smtClean="0"/>
              <a:t>15/11/2022</a:t>
            </a:fld>
            <a:endParaRPr lang="es-VE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FF28-B3B6-458E-BE8C-4E3B5FF149EE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13733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8700" y="400537"/>
            <a:ext cx="2557588" cy="17046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39413" y="400537"/>
            <a:ext cx="4345875" cy="85859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8700" y="2105146"/>
            <a:ext cx="2557588" cy="68813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3F4-F3BA-42E1-8078-63F666417401}" type="datetimeFigureOut">
              <a:rPr lang="es-VE" smtClean="0"/>
              <a:t>15/11/2022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FF28-B3B6-458E-BE8C-4E3B5FF149EE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74459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3756" y="7041992"/>
            <a:ext cx="4664393" cy="83134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23756" y="898878"/>
            <a:ext cx="4664393" cy="60359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23756" y="7873338"/>
            <a:ext cx="4664393" cy="11806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3F4-F3BA-42E1-8078-63F666417401}" type="datetimeFigureOut">
              <a:rPr lang="es-VE" smtClean="0"/>
              <a:t>15/11/2022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FF28-B3B6-458E-BE8C-4E3B5FF149EE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16112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88700" y="402866"/>
            <a:ext cx="6996589" cy="1676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8700" y="2347331"/>
            <a:ext cx="6996589" cy="6639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88699" y="9324119"/>
            <a:ext cx="1813931" cy="535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A63F4-F3BA-42E1-8078-63F666417401}" type="datetimeFigureOut">
              <a:rPr lang="es-VE" smtClean="0"/>
              <a:t>15/11/2022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56113" y="9324119"/>
            <a:ext cx="2461763" cy="535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571358" y="9324119"/>
            <a:ext cx="1813931" cy="535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6FF28-B3B6-458E-BE8C-4E3B5FF149EE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25990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67186" y="444282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Rounded MT Bold" pitchFamily="34" charset="0"/>
              </a:rPr>
              <a:t>Worksheet</a:t>
            </a:r>
            <a:r>
              <a:rPr lang="es-VE" sz="1600" dirty="0" smtClean="0">
                <a:latin typeface="Arial Rounded MT Bold" pitchFamily="34" charset="0"/>
              </a:rPr>
              <a:t> N° 1</a:t>
            </a:r>
            <a:endParaRPr lang="es-VE" sz="1600" dirty="0">
              <a:latin typeface="Arial Rounded MT Bold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865178"/>
              </p:ext>
            </p:extLst>
          </p:nvPr>
        </p:nvGraphicFramePr>
        <p:xfrm>
          <a:off x="479053" y="826210"/>
          <a:ext cx="6768754" cy="110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2188"/>
                <a:gridCol w="1692188"/>
                <a:gridCol w="1692188"/>
                <a:gridCol w="564063"/>
                <a:gridCol w="564064"/>
                <a:gridCol w="564063"/>
              </a:tblGrid>
              <a:tr h="331323">
                <a:tc gridSpan="2">
                  <a:txBody>
                    <a:bodyPr/>
                    <a:lstStyle/>
                    <a:p>
                      <a:endParaRPr lang="es-V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VE" sz="1400" dirty="0" smtClean="0">
                          <a:latin typeface="Arial" pitchFamily="34" charset="0"/>
                          <a:cs typeface="Arial" pitchFamily="34" charset="0"/>
                        </a:rPr>
                        <a:t>Date:</a:t>
                      </a:r>
                      <a:endParaRPr lang="es-V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VE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VE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VE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dirty="0" smtClean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r>
                        <a:rPr lang="es-VE" sz="140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es-V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es-VE" dirty="0" smtClean="0"/>
                        <a:t>____________________________</a:t>
                      </a:r>
                      <a:endParaRPr lang="es-V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dirty="0" smtClean="0">
                          <a:latin typeface="Arial" pitchFamily="34" charset="0"/>
                          <a:cs typeface="Arial" pitchFamily="34" charset="0"/>
                        </a:rPr>
                        <a:t>Class</a:t>
                      </a:r>
                      <a:r>
                        <a:rPr lang="es-VE" sz="140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es-V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VE" dirty="0" smtClean="0"/>
                        <a:t>_____________</a:t>
                      </a:r>
                      <a:endParaRPr lang="es-V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dirty="0" smtClean="0">
                          <a:latin typeface="Arial" pitchFamily="34" charset="0"/>
                          <a:cs typeface="Arial" pitchFamily="34" charset="0"/>
                        </a:rPr>
                        <a:t>Section</a:t>
                      </a:r>
                      <a:r>
                        <a:rPr lang="es-VE" sz="140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es-V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s-VE" dirty="0" smtClean="0"/>
                        <a:t>_____________</a:t>
                      </a:r>
                      <a:endParaRPr lang="es-V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03412" y="2293690"/>
            <a:ext cx="676875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70C0"/>
                </a:solidFill>
                <a:latin typeface="Arial Rounded MT Bold" pitchFamily="34" charset="0"/>
              </a:rPr>
              <a:t>Addition</a:t>
            </a:r>
          </a:p>
          <a:p>
            <a:pPr algn="just"/>
            <a:endParaRPr lang="en-US" sz="1400" dirty="0" smtClean="0">
              <a:latin typeface="Arial Rounded MT Bold" pitchFamily="34" charset="0"/>
            </a:endParaRPr>
          </a:p>
          <a:p>
            <a:pPr algn="just"/>
            <a:r>
              <a:rPr lang="en-US" sz="1400" dirty="0" smtClean="0">
                <a:latin typeface="Arial Rounded MT Bold" pitchFamily="34" charset="0"/>
              </a:rPr>
              <a:t>Read </a:t>
            </a:r>
            <a:r>
              <a:rPr lang="en-US" sz="1400" dirty="0">
                <a:latin typeface="Arial Rounded MT Bold" pitchFamily="34" charset="0"/>
              </a:rPr>
              <a:t>carefully and solve the following exercises. Remember to use what you learned in the addition class and write the results in the blank spaces.</a:t>
            </a:r>
            <a:endParaRPr lang="es-VE" sz="1400" dirty="0">
              <a:latin typeface="Arial Rounded MT Bold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650627"/>
              </p:ext>
            </p:extLst>
          </p:nvPr>
        </p:nvGraphicFramePr>
        <p:xfrm>
          <a:off x="1295664" y="3607842"/>
          <a:ext cx="518266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6532"/>
                <a:gridCol w="1036532"/>
                <a:gridCol w="1036532"/>
                <a:gridCol w="1036532"/>
                <a:gridCol w="10365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4 + 5 =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s-VE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6 + 2 =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1 + 7 =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7 + 0 =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s-VE" sz="1600" baseline="0" dirty="0" smtClean="0">
                          <a:latin typeface="Arial" pitchFamily="34" charset="0"/>
                          <a:cs typeface="Arial" pitchFamily="34" charset="0"/>
                        </a:rPr>
                        <a:t> + 9 =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9 + 4 =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5 + 8 =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3 + 5 =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3 +</a:t>
                      </a:r>
                      <a:r>
                        <a:rPr lang="es-VE" sz="1600" baseline="0" dirty="0" smtClean="0">
                          <a:latin typeface="Arial" pitchFamily="34" charset="0"/>
                          <a:cs typeface="Arial" pitchFamily="34" charset="0"/>
                        </a:rPr>
                        <a:t> 3 =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8 + 1 =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502285" y="6229625"/>
            <a:ext cx="676875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70C0"/>
                </a:solidFill>
                <a:latin typeface="Arial Rounded MT Bold" pitchFamily="34" charset="0"/>
              </a:rPr>
              <a:t>Subtraction</a:t>
            </a:r>
          </a:p>
          <a:p>
            <a:pPr algn="ctr"/>
            <a:endParaRPr lang="en-US" sz="1400" dirty="0" smtClean="0">
              <a:latin typeface="Arial Rounded MT Bold" pitchFamily="34" charset="0"/>
            </a:endParaRPr>
          </a:p>
          <a:p>
            <a:pPr algn="just"/>
            <a:r>
              <a:rPr lang="en-US" sz="1400" dirty="0">
                <a:latin typeface="Arial Rounded MT Bold" pitchFamily="34" charset="0"/>
              </a:rPr>
              <a:t>Read carefully and solve the following subtraction exercises using what you have learned in class. Write the results in the blank spaces.</a:t>
            </a:r>
            <a:endParaRPr lang="es-VE" sz="1400" dirty="0">
              <a:latin typeface="Arial Rounded MT Bold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936380"/>
              </p:ext>
            </p:extLst>
          </p:nvPr>
        </p:nvGraphicFramePr>
        <p:xfrm>
          <a:off x="1294537" y="7496274"/>
          <a:ext cx="518266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6532"/>
                <a:gridCol w="1036532"/>
                <a:gridCol w="1036532"/>
                <a:gridCol w="1036532"/>
                <a:gridCol w="10365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9 - 5 =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s-VE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s-VE" sz="1600" baseline="0" dirty="0" smtClean="0">
                          <a:latin typeface="Arial" pitchFamily="34" charset="0"/>
                          <a:cs typeface="Arial" pitchFamily="34" charset="0"/>
                        </a:rPr>
                        <a:t> - 5</a:t>
                      </a:r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 =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s-VE" sz="1600" baseline="0" dirty="0" smtClean="0">
                          <a:latin typeface="Arial" pitchFamily="34" charset="0"/>
                          <a:cs typeface="Arial" pitchFamily="34" charset="0"/>
                        </a:rPr>
                        <a:t> - 2</a:t>
                      </a:r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 =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s-VE" sz="1600" baseline="0" dirty="0" smtClean="0">
                          <a:latin typeface="Arial" pitchFamily="34" charset="0"/>
                          <a:cs typeface="Arial" pitchFamily="34" charset="0"/>
                        </a:rPr>
                        <a:t> -</a:t>
                      </a:r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 0 =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600" baseline="0" dirty="0" smtClean="0">
                          <a:latin typeface="Arial" pitchFamily="34" charset="0"/>
                          <a:cs typeface="Arial" pitchFamily="34" charset="0"/>
                        </a:rPr>
                        <a:t>8 - 3 =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4 - 2 =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es-VE" sz="1600" baseline="0" dirty="0" smtClean="0">
                          <a:latin typeface="Arial" pitchFamily="34" charset="0"/>
                          <a:cs typeface="Arial" pitchFamily="34" charset="0"/>
                        </a:rPr>
                        <a:t> - 4</a:t>
                      </a:r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 =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es-VE" sz="1600" baseline="0" dirty="0" smtClean="0">
                          <a:latin typeface="Arial" pitchFamily="34" charset="0"/>
                          <a:cs typeface="Arial" pitchFamily="34" charset="0"/>
                        </a:rPr>
                        <a:t> - 7</a:t>
                      </a:r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 =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600" baseline="0" dirty="0" smtClean="0">
                          <a:latin typeface="Arial" pitchFamily="34" charset="0"/>
                          <a:cs typeface="Arial" pitchFamily="34" charset="0"/>
                        </a:rPr>
                        <a:t>8 - 7 =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s-VE" sz="1600" baseline="0" dirty="0" smtClean="0">
                          <a:latin typeface="Arial" pitchFamily="34" charset="0"/>
                          <a:cs typeface="Arial" pitchFamily="34" charset="0"/>
                        </a:rPr>
                        <a:t> -</a:t>
                      </a:r>
                      <a:r>
                        <a:rPr lang="es-VE" sz="1600" dirty="0" smtClean="0">
                          <a:latin typeface="Arial" pitchFamily="34" charset="0"/>
                          <a:cs typeface="Arial" pitchFamily="34" charset="0"/>
                        </a:rPr>
                        <a:t> 1 =</a:t>
                      </a:r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V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8 Conector recto"/>
          <p:cNvCxnSpPr/>
          <p:nvPr/>
        </p:nvCxnSpPr>
        <p:spPr>
          <a:xfrm>
            <a:off x="250257" y="5966098"/>
            <a:ext cx="727280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21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148</Words>
  <Application>Microsoft Office PowerPoint</Application>
  <PresentationFormat>Personalizado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21</cp:revision>
  <dcterms:created xsi:type="dcterms:W3CDTF">2022-11-15T19:37:12Z</dcterms:created>
  <dcterms:modified xsi:type="dcterms:W3CDTF">2022-11-16T02:31:58Z</dcterms:modified>
</cp:coreProperties>
</file>