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6" r:id="rId5"/>
    <p:sldId id="273" r:id="rId6"/>
    <p:sldId id="274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75" r:id="rId17"/>
    <p:sldId id="272" r:id="rId18"/>
    <p:sldId id="271" r:id="rId19"/>
  </p:sldIdLst>
  <p:sldSz cx="9144000" cy="6858000" type="screen4x3"/>
  <p:notesSz cx="69469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0099FF"/>
    <a:srgbClr val="99CCFF"/>
    <a:srgbClr val="3366CC"/>
    <a:srgbClr val="CCECFF"/>
    <a:srgbClr val="0033CC"/>
    <a:srgbClr val="669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 autoAdjust="0"/>
    <p:restoredTop sz="94563" autoAdjust="0"/>
  </p:normalViewPr>
  <p:slideViewPr>
    <p:cSldViewPr>
      <p:cViewPr varScale="1">
        <p:scale>
          <a:sx n="73" d="100"/>
          <a:sy n="73" d="100"/>
        </p:scale>
        <p:origin x="12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Haga clic para modificar estilos de título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0" sz="1200">
                <a:latin typeface="Times New Roman" pitchFamily="18" charset="0"/>
              </a:defRPr>
            </a:lvl1pPr>
          </a:lstStyle>
          <a:p>
            <a:fld id="{2D3E599A-0765-44C3-ACC8-3F3046A5909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60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4F3A-5B86-48B5-8765-4D978D87EE2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4F3A-5B86-48B5-8765-4D978D87EE2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1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4F3A-5B86-48B5-8765-4D978D87EE2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7878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4F3A-5B86-48B5-8765-4D978D87EE2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05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4F3A-5B86-48B5-8765-4D978D87EE2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7897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4F3A-5B86-48B5-8765-4D978D87EE2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94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4F3A-5B86-48B5-8765-4D978D87EE2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19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4F3A-5B86-48B5-8765-4D978D87EE2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0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4F3A-5B86-48B5-8765-4D978D87EE2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8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4F3A-5B86-48B5-8765-4D978D87EE2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85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4F3A-5B86-48B5-8765-4D978D87EE2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0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4F3A-5B86-48B5-8765-4D978D87EE2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9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4F3A-5B86-48B5-8765-4D978D87EE2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9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4F3A-5B86-48B5-8765-4D978D87EE2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4F3A-5B86-48B5-8765-4D978D87EE2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7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4F3A-5B86-48B5-8765-4D978D87EE2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4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A04F3A-5B86-48B5-8765-4D978D87EE2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0" dirty="0"/>
              <a:t>Plan de Comunicación [NOMBRE DE TU EMPRESA]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dirty="0"/>
              <a:t>[NOMBRE DEL AUTOR DEL PLAN]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58" y="536174"/>
            <a:ext cx="7234435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ESTRATEGIA DE COMUNICACIÓN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15752" y="1380619"/>
            <a:ext cx="6858000" cy="22860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[MENCIONA EL TIPO DE ESTRATEGIA QUE SEGUIRÁS Y SU FINALIDAD. PUEDES APROVECHAR LA LÍNEA DE TIEMPO PARA ESBOZAR LA DURACIÓN DE LAS ACTIVIDADES A REALIZAR]</a:t>
            </a:r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539552" y="3526710"/>
            <a:ext cx="6477000" cy="1565275"/>
            <a:chOff x="912" y="2976"/>
            <a:chExt cx="4080" cy="986"/>
          </a:xfrm>
        </p:grpSpPr>
        <p:grpSp>
          <p:nvGrpSpPr>
            <p:cNvPr id="33797" name="Group 5"/>
            <p:cNvGrpSpPr>
              <a:grpSpLocks/>
            </p:cNvGrpSpPr>
            <p:nvPr/>
          </p:nvGrpSpPr>
          <p:grpSpPr bwMode="auto">
            <a:xfrm>
              <a:off x="912" y="3552"/>
              <a:ext cx="4080" cy="410"/>
              <a:chOff x="912" y="3552"/>
              <a:chExt cx="4080" cy="410"/>
            </a:xfrm>
          </p:grpSpPr>
          <p:sp>
            <p:nvSpPr>
              <p:cNvPr id="33798" name="AutoShape 6"/>
              <p:cNvSpPr>
                <a:spLocks noChangeArrowheads="1"/>
              </p:cNvSpPr>
              <p:nvPr/>
            </p:nvSpPr>
            <p:spPr bwMode="auto">
              <a:xfrm>
                <a:off x="960" y="3552"/>
                <a:ext cx="4032" cy="306"/>
              </a:xfrm>
              <a:prstGeom prst="rightArrow">
                <a:avLst>
                  <a:gd name="adj1" fmla="val 36602"/>
                  <a:gd name="adj2" fmla="val 54170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s-ES" sz="1000"/>
              </a:p>
            </p:txBody>
          </p:sp>
          <p:sp>
            <p:nvSpPr>
              <p:cNvPr id="33799" name="Text Box 7"/>
              <p:cNvSpPr txBox="1">
                <a:spLocks noChangeArrowheads="1"/>
              </p:cNvSpPr>
              <p:nvPr/>
            </p:nvSpPr>
            <p:spPr bwMode="auto">
              <a:xfrm>
                <a:off x="912" y="3789"/>
                <a:ext cx="26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Ene</a:t>
                </a:r>
              </a:p>
            </p:txBody>
          </p:sp>
          <p:sp>
            <p:nvSpPr>
              <p:cNvPr id="33800" name="Text Box 8"/>
              <p:cNvSpPr txBox="1">
                <a:spLocks noChangeArrowheads="1"/>
              </p:cNvSpPr>
              <p:nvPr/>
            </p:nvSpPr>
            <p:spPr bwMode="auto">
              <a:xfrm>
                <a:off x="1244" y="3789"/>
                <a:ext cx="27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Feb</a:t>
                </a:r>
              </a:p>
            </p:txBody>
          </p:sp>
          <p:sp>
            <p:nvSpPr>
              <p:cNvPr id="33801" name="Text Box 9"/>
              <p:cNvSpPr txBox="1">
                <a:spLocks noChangeArrowheads="1"/>
              </p:cNvSpPr>
              <p:nvPr/>
            </p:nvSpPr>
            <p:spPr bwMode="auto">
              <a:xfrm>
                <a:off x="1597" y="3789"/>
                <a:ext cx="27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Mar</a:t>
                </a:r>
              </a:p>
            </p:txBody>
          </p:sp>
          <p:sp>
            <p:nvSpPr>
              <p:cNvPr id="33802" name="Text Box 10"/>
              <p:cNvSpPr txBox="1">
                <a:spLocks noChangeArrowheads="1"/>
              </p:cNvSpPr>
              <p:nvPr/>
            </p:nvSpPr>
            <p:spPr bwMode="auto">
              <a:xfrm>
                <a:off x="1972" y="3789"/>
                <a:ext cx="26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Abr</a:t>
                </a:r>
              </a:p>
            </p:txBody>
          </p:sp>
          <p:sp>
            <p:nvSpPr>
              <p:cNvPr id="33803" name="Text Box 11"/>
              <p:cNvSpPr txBox="1">
                <a:spLocks noChangeArrowheads="1"/>
              </p:cNvSpPr>
              <p:nvPr/>
            </p:nvSpPr>
            <p:spPr bwMode="auto">
              <a:xfrm>
                <a:off x="2332" y="3789"/>
                <a:ext cx="28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May</a:t>
                </a:r>
              </a:p>
            </p:txBody>
          </p:sp>
          <p:sp>
            <p:nvSpPr>
              <p:cNvPr id="33804" name="Text Box 12"/>
              <p:cNvSpPr txBox="1">
                <a:spLocks noChangeArrowheads="1"/>
              </p:cNvSpPr>
              <p:nvPr/>
            </p:nvSpPr>
            <p:spPr bwMode="auto">
              <a:xfrm>
                <a:off x="2729" y="3789"/>
                <a:ext cx="26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Jun</a:t>
                </a:r>
              </a:p>
            </p:txBody>
          </p:sp>
          <p:sp>
            <p:nvSpPr>
              <p:cNvPr id="33805" name="Text Box 13"/>
              <p:cNvSpPr txBox="1">
                <a:spLocks noChangeArrowheads="1"/>
              </p:cNvSpPr>
              <p:nvPr/>
            </p:nvSpPr>
            <p:spPr bwMode="auto">
              <a:xfrm>
                <a:off x="3068" y="3789"/>
                <a:ext cx="28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Jul</a:t>
                </a:r>
              </a:p>
            </p:txBody>
          </p:sp>
          <p:sp>
            <p:nvSpPr>
              <p:cNvPr id="33806" name="Text Box 14"/>
              <p:cNvSpPr txBox="1">
                <a:spLocks noChangeArrowheads="1"/>
              </p:cNvSpPr>
              <p:nvPr/>
            </p:nvSpPr>
            <p:spPr bwMode="auto">
              <a:xfrm>
                <a:off x="3443" y="3789"/>
                <a:ext cx="27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Sep</a:t>
                </a:r>
              </a:p>
            </p:txBody>
          </p:sp>
          <p:sp>
            <p:nvSpPr>
              <p:cNvPr id="33807" name="Text Box 15"/>
              <p:cNvSpPr txBox="1">
                <a:spLocks noChangeArrowheads="1"/>
              </p:cNvSpPr>
              <p:nvPr/>
            </p:nvSpPr>
            <p:spPr bwMode="auto">
              <a:xfrm>
                <a:off x="3796" y="3789"/>
                <a:ext cx="26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Oct</a:t>
                </a:r>
              </a:p>
            </p:txBody>
          </p:sp>
          <p:sp>
            <p:nvSpPr>
              <p:cNvPr id="33808" name="Text Box 16"/>
              <p:cNvSpPr txBox="1">
                <a:spLocks noChangeArrowheads="1"/>
              </p:cNvSpPr>
              <p:nvPr/>
            </p:nvSpPr>
            <p:spPr bwMode="auto">
              <a:xfrm>
                <a:off x="4142" y="3789"/>
                <a:ext cx="28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Nov</a:t>
                </a:r>
              </a:p>
            </p:txBody>
          </p:sp>
          <p:sp>
            <p:nvSpPr>
              <p:cNvPr id="33809" name="Text Box 17"/>
              <p:cNvSpPr txBox="1">
                <a:spLocks noChangeArrowheads="1"/>
              </p:cNvSpPr>
              <p:nvPr/>
            </p:nvSpPr>
            <p:spPr bwMode="auto">
              <a:xfrm>
                <a:off x="4524" y="3789"/>
                <a:ext cx="27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Dic</a:t>
                </a:r>
              </a:p>
            </p:txBody>
          </p:sp>
        </p:grpSp>
        <p:sp>
          <p:nvSpPr>
            <p:cNvPr id="33810" name="AutoShape 18"/>
            <p:cNvSpPr>
              <a:spLocks noChangeArrowheads="1"/>
            </p:cNvSpPr>
            <p:nvPr/>
          </p:nvSpPr>
          <p:spPr bwMode="auto">
            <a:xfrm>
              <a:off x="1008" y="2976"/>
              <a:ext cx="1536" cy="96"/>
            </a:xfrm>
            <a:prstGeom prst="flowChartProcess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Fase 1</a:t>
              </a:r>
            </a:p>
          </p:txBody>
        </p:sp>
        <p:sp>
          <p:nvSpPr>
            <p:cNvPr id="33811" name="AutoShape 19"/>
            <p:cNvSpPr>
              <a:spLocks noChangeArrowheads="1"/>
            </p:cNvSpPr>
            <p:nvPr/>
          </p:nvSpPr>
          <p:spPr bwMode="auto">
            <a:xfrm>
              <a:off x="2544" y="3168"/>
              <a:ext cx="1200" cy="96"/>
            </a:xfrm>
            <a:prstGeom prst="flowChartProcess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Fase 2</a:t>
              </a:r>
            </a:p>
          </p:txBody>
        </p:sp>
        <p:sp>
          <p:nvSpPr>
            <p:cNvPr id="33812" name="AutoShape 20"/>
            <p:cNvSpPr>
              <a:spLocks noChangeArrowheads="1"/>
            </p:cNvSpPr>
            <p:nvPr/>
          </p:nvSpPr>
          <p:spPr bwMode="auto">
            <a:xfrm>
              <a:off x="3744" y="3360"/>
              <a:ext cx="1056" cy="96"/>
            </a:xfrm>
            <a:prstGeom prst="flowChartProcess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Fase 3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20688"/>
            <a:ext cx="5074195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ESTRATEGIA CREATIVA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1412776"/>
            <a:ext cx="6347714" cy="3880773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[UTILIZA ESTA LÁMINA PARA DESGLOSAR A DETALLE TUS ESTRATEGIAS Y LAS TÉCNICAS O FORMATOS QUE USARÁS PARA ALCANZAR TUS OBJETIVOS]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3634035" cy="543272"/>
          </a:xfrm>
        </p:spPr>
        <p:txBody>
          <a:bodyPr>
            <a:normAutofit fontScale="90000"/>
          </a:bodyPr>
          <a:lstStyle/>
          <a:p>
            <a:r>
              <a:rPr lang="en-US" dirty="0"/>
              <a:t>MIX DE MEDIOS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268760"/>
            <a:ext cx="6347714" cy="3880773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[APROVEHCA ESTA LÁMINA PARA EXPONER LOS MEDIOS Y/O CANALES QUE HAS SELECCIONADO PARA TU PLAN, AL IGUAL QUE LOS MOTIVOS POR LOS CUALES SON LOS INDICADOS PARA LOGRAR TUS OBJETIVOS.]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20688"/>
            <a:ext cx="7304856" cy="543272"/>
          </a:xfrm>
        </p:spPr>
        <p:txBody>
          <a:bodyPr>
            <a:normAutofit fontScale="90000"/>
          </a:bodyPr>
          <a:lstStyle/>
          <a:p>
            <a:r>
              <a:rPr lang="en-US" dirty="0"/>
              <a:t>PLANIFICACIÓN DE RECURSOS Y PRESUPUESTOS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[UTILIZA ESTA LÁMINA PARA DESGLOSAR CÓMO ASIGNARÁS PRESUPUESTOS EN TUS ACTIVIDADES Y RECURSOS QUE NECESITAS PARA LOGRAR TUS OBJETIVOS.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PUEDES UTILIZAR CUADROS, TABLAS O GRÁFICAS PARA MEJORAR LA CLARIDAD DE TUS DATOS.]</a:t>
            </a:r>
          </a:p>
        </p:txBody>
      </p:sp>
    </p:spTree>
    <p:extLst>
      <p:ext uri="{BB962C8B-B14F-4D97-AF65-F5344CB8AC3E}">
        <p14:creationId xmlns:p14="http://schemas.microsoft.com/office/powerpoint/2010/main" val="2300751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CALENDARIO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19125" y="1342488"/>
            <a:ext cx="6858000" cy="16002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[DESGLOSA EN ESTA LÁMINA LA DIVISIÓN Y DURACIIÓN DE LAS ACTIVIDADES QUE PONDRÁS EN MARCHA PARA LOGRAR TUS OBJETIVOS].</a:t>
            </a:r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1012248" y="2650063"/>
            <a:ext cx="6477000" cy="2251075"/>
            <a:chOff x="912" y="2544"/>
            <a:chExt cx="4080" cy="1418"/>
          </a:xfrm>
        </p:grpSpPr>
        <p:grpSp>
          <p:nvGrpSpPr>
            <p:cNvPr id="44037" name="Group 5"/>
            <p:cNvGrpSpPr>
              <a:grpSpLocks/>
            </p:cNvGrpSpPr>
            <p:nvPr/>
          </p:nvGrpSpPr>
          <p:grpSpPr bwMode="auto">
            <a:xfrm>
              <a:off x="912" y="3552"/>
              <a:ext cx="4080" cy="410"/>
              <a:chOff x="912" y="3552"/>
              <a:chExt cx="4080" cy="410"/>
            </a:xfrm>
          </p:grpSpPr>
          <p:sp>
            <p:nvSpPr>
              <p:cNvPr id="44038" name="AutoShape 6"/>
              <p:cNvSpPr>
                <a:spLocks noChangeArrowheads="1"/>
              </p:cNvSpPr>
              <p:nvPr/>
            </p:nvSpPr>
            <p:spPr bwMode="auto">
              <a:xfrm>
                <a:off x="960" y="3552"/>
                <a:ext cx="4032" cy="306"/>
              </a:xfrm>
              <a:prstGeom prst="rightArrow">
                <a:avLst>
                  <a:gd name="adj1" fmla="val 36602"/>
                  <a:gd name="adj2" fmla="val 54170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s-ES" sz="1000">
                  <a:latin typeface="Times New Roman" pitchFamily="18" charset="0"/>
                </a:endParaRPr>
              </a:p>
            </p:txBody>
          </p:sp>
          <p:sp>
            <p:nvSpPr>
              <p:cNvPr id="44039" name="Text Box 7"/>
              <p:cNvSpPr txBox="1">
                <a:spLocks noChangeArrowheads="1"/>
              </p:cNvSpPr>
              <p:nvPr/>
            </p:nvSpPr>
            <p:spPr bwMode="auto">
              <a:xfrm>
                <a:off x="912" y="3789"/>
                <a:ext cx="26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Ene</a:t>
                </a:r>
              </a:p>
            </p:txBody>
          </p:sp>
          <p:sp>
            <p:nvSpPr>
              <p:cNvPr id="44040" name="Text Box 8"/>
              <p:cNvSpPr txBox="1">
                <a:spLocks noChangeArrowheads="1"/>
              </p:cNvSpPr>
              <p:nvPr/>
            </p:nvSpPr>
            <p:spPr bwMode="auto">
              <a:xfrm>
                <a:off x="1244" y="3789"/>
                <a:ext cx="27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Feb</a:t>
                </a:r>
              </a:p>
            </p:txBody>
          </p:sp>
          <p:sp>
            <p:nvSpPr>
              <p:cNvPr id="44041" name="Text Box 9"/>
              <p:cNvSpPr txBox="1">
                <a:spLocks noChangeArrowheads="1"/>
              </p:cNvSpPr>
              <p:nvPr/>
            </p:nvSpPr>
            <p:spPr bwMode="auto">
              <a:xfrm>
                <a:off x="1597" y="3789"/>
                <a:ext cx="27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Mar</a:t>
                </a:r>
              </a:p>
            </p:txBody>
          </p:sp>
          <p:sp>
            <p:nvSpPr>
              <p:cNvPr id="44042" name="Text Box 10"/>
              <p:cNvSpPr txBox="1">
                <a:spLocks noChangeArrowheads="1"/>
              </p:cNvSpPr>
              <p:nvPr/>
            </p:nvSpPr>
            <p:spPr bwMode="auto">
              <a:xfrm>
                <a:off x="1972" y="3789"/>
                <a:ext cx="26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Abr</a:t>
                </a:r>
              </a:p>
            </p:txBody>
          </p:sp>
          <p:sp>
            <p:nvSpPr>
              <p:cNvPr id="44043" name="Text Box 11"/>
              <p:cNvSpPr txBox="1">
                <a:spLocks noChangeArrowheads="1"/>
              </p:cNvSpPr>
              <p:nvPr/>
            </p:nvSpPr>
            <p:spPr bwMode="auto">
              <a:xfrm>
                <a:off x="2332" y="3789"/>
                <a:ext cx="28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May</a:t>
                </a:r>
              </a:p>
            </p:txBody>
          </p:sp>
          <p:sp>
            <p:nvSpPr>
              <p:cNvPr id="44044" name="Text Box 12"/>
              <p:cNvSpPr txBox="1">
                <a:spLocks noChangeArrowheads="1"/>
              </p:cNvSpPr>
              <p:nvPr/>
            </p:nvSpPr>
            <p:spPr bwMode="auto">
              <a:xfrm>
                <a:off x="2729" y="3789"/>
                <a:ext cx="26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Jun</a:t>
                </a:r>
              </a:p>
            </p:txBody>
          </p:sp>
          <p:sp>
            <p:nvSpPr>
              <p:cNvPr id="44045" name="Text Box 13"/>
              <p:cNvSpPr txBox="1">
                <a:spLocks noChangeArrowheads="1"/>
              </p:cNvSpPr>
              <p:nvPr/>
            </p:nvSpPr>
            <p:spPr bwMode="auto">
              <a:xfrm>
                <a:off x="3068" y="3789"/>
                <a:ext cx="28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Jul</a:t>
                </a:r>
              </a:p>
            </p:txBody>
          </p:sp>
          <p:sp>
            <p:nvSpPr>
              <p:cNvPr id="44046" name="Text Box 14"/>
              <p:cNvSpPr txBox="1">
                <a:spLocks noChangeArrowheads="1"/>
              </p:cNvSpPr>
              <p:nvPr/>
            </p:nvSpPr>
            <p:spPr bwMode="auto">
              <a:xfrm>
                <a:off x="3443" y="3789"/>
                <a:ext cx="27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Sep</a:t>
                </a:r>
              </a:p>
            </p:txBody>
          </p:sp>
          <p:sp>
            <p:nvSpPr>
              <p:cNvPr id="44047" name="Text Box 15"/>
              <p:cNvSpPr txBox="1">
                <a:spLocks noChangeArrowheads="1"/>
              </p:cNvSpPr>
              <p:nvPr/>
            </p:nvSpPr>
            <p:spPr bwMode="auto">
              <a:xfrm>
                <a:off x="3796" y="3789"/>
                <a:ext cx="26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Oct</a:t>
                </a:r>
              </a:p>
            </p:txBody>
          </p:sp>
          <p:sp>
            <p:nvSpPr>
              <p:cNvPr id="44048" name="Text Box 16"/>
              <p:cNvSpPr txBox="1">
                <a:spLocks noChangeArrowheads="1"/>
              </p:cNvSpPr>
              <p:nvPr/>
            </p:nvSpPr>
            <p:spPr bwMode="auto">
              <a:xfrm>
                <a:off x="4142" y="3789"/>
                <a:ext cx="28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Nov</a:t>
                </a:r>
              </a:p>
            </p:txBody>
          </p:sp>
          <p:sp>
            <p:nvSpPr>
              <p:cNvPr id="44049" name="Text Box 17"/>
              <p:cNvSpPr txBox="1">
                <a:spLocks noChangeArrowheads="1"/>
              </p:cNvSpPr>
              <p:nvPr/>
            </p:nvSpPr>
            <p:spPr bwMode="auto">
              <a:xfrm>
                <a:off x="4524" y="3789"/>
                <a:ext cx="27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Dic</a:t>
                </a:r>
              </a:p>
            </p:txBody>
          </p:sp>
        </p:grpSp>
        <p:sp>
          <p:nvSpPr>
            <p:cNvPr id="44050" name="AutoShape 18"/>
            <p:cNvSpPr>
              <a:spLocks noChangeArrowheads="1"/>
            </p:cNvSpPr>
            <p:nvPr/>
          </p:nvSpPr>
          <p:spPr bwMode="auto">
            <a:xfrm>
              <a:off x="960" y="2736"/>
              <a:ext cx="1872" cy="96"/>
            </a:xfrm>
            <a:prstGeom prst="flowChartProcess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Tarea 2</a:t>
              </a:r>
            </a:p>
          </p:txBody>
        </p:sp>
        <p:sp>
          <p:nvSpPr>
            <p:cNvPr id="44051" name="AutoShape 19"/>
            <p:cNvSpPr>
              <a:spLocks noChangeArrowheads="1"/>
            </p:cNvSpPr>
            <p:nvPr/>
          </p:nvSpPr>
          <p:spPr bwMode="auto">
            <a:xfrm>
              <a:off x="2880" y="3168"/>
              <a:ext cx="1200" cy="96"/>
            </a:xfrm>
            <a:prstGeom prst="flowChartProcess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Tarea 3</a:t>
              </a:r>
            </a:p>
          </p:txBody>
        </p:sp>
        <p:sp>
          <p:nvSpPr>
            <p:cNvPr id="44052" name="AutoShape 20"/>
            <p:cNvSpPr>
              <a:spLocks noChangeArrowheads="1"/>
            </p:cNvSpPr>
            <p:nvPr/>
          </p:nvSpPr>
          <p:spPr bwMode="auto">
            <a:xfrm>
              <a:off x="3744" y="3360"/>
              <a:ext cx="1056" cy="96"/>
            </a:xfrm>
            <a:prstGeom prst="flowChartProcess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Tarea 4</a:t>
              </a:r>
            </a:p>
          </p:txBody>
        </p:sp>
        <p:sp>
          <p:nvSpPr>
            <p:cNvPr id="44053" name="AutoShape 21"/>
            <p:cNvSpPr>
              <a:spLocks noChangeArrowheads="1"/>
            </p:cNvSpPr>
            <p:nvPr/>
          </p:nvSpPr>
          <p:spPr bwMode="auto">
            <a:xfrm>
              <a:off x="960" y="2544"/>
              <a:ext cx="864" cy="96"/>
            </a:xfrm>
            <a:prstGeom prst="flowChartProcess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dirty="0" err="1"/>
                <a:t>Tarea</a:t>
              </a:r>
              <a:r>
                <a:rPr lang="en-US" sz="1200" dirty="0"/>
                <a:t> 1</a:t>
              </a:r>
            </a:p>
          </p:txBody>
        </p:sp>
        <p:grpSp>
          <p:nvGrpSpPr>
            <p:cNvPr id="44054" name="Group 22"/>
            <p:cNvGrpSpPr>
              <a:grpSpLocks/>
            </p:cNvGrpSpPr>
            <p:nvPr/>
          </p:nvGrpSpPr>
          <p:grpSpPr bwMode="auto">
            <a:xfrm>
              <a:off x="2688" y="2880"/>
              <a:ext cx="1152" cy="230"/>
              <a:chOff x="2688" y="2880"/>
              <a:chExt cx="1152" cy="230"/>
            </a:xfrm>
          </p:grpSpPr>
          <p:sp>
            <p:nvSpPr>
              <p:cNvPr id="44055" name="Rectangle 23"/>
              <p:cNvSpPr>
                <a:spLocks noChangeArrowheads="1"/>
              </p:cNvSpPr>
              <p:nvPr/>
            </p:nvSpPr>
            <p:spPr bwMode="auto">
              <a:xfrm>
                <a:off x="2688" y="2880"/>
                <a:ext cx="115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137160" anchor="ctr">
                <a:spAutoFit/>
              </a:bodyPr>
              <a:lstStyle/>
              <a:p>
                <a:pPr algn="ctr"/>
                <a:r>
                  <a:rPr lang="en-US" sz="1200"/>
                  <a:t>Hito</a:t>
                </a:r>
              </a:p>
            </p:txBody>
          </p:sp>
          <p:sp>
            <p:nvSpPr>
              <p:cNvPr id="44056" name="Rectangle 24"/>
              <p:cNvSpPr>
                <a:spLocks noChangeArrowheads="1"/>
              </p:cNvSpPr>
              <p:nvPr/>
            </p:nvSpPr>
            <p:spPr bwMode="auto">
              <a:xfrm rot="-2700000">
                <a:off x="2767" y="2908"/>
                <a:ext cx="176" cy="1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tIns="137160" anchor="ctr"/>
              <a:lstStyle/>
              <a:p>
                <a:pPr algn="ctr"/>
                <a:endParaRPr lang="es-ES" sz="1000"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Indicadores</a:t>
            </a:r>
            <a:r>
              <a:rPr lang="en-US" dirty="0"/>
              <a:t> de </a:t>
            </a:r>
            <a:r>
              <a:rPr lang="en-US" dirty="0" err="1"/>
              <a:t>éxito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1412776"/>
            <a:ext cx="6347714" cy="3880773"/>
          </a:xfrm>
        </p:spPr>
        <p:txBody>
          <a:bodyPr/>
          <a:lstStyle/>
          <a:p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Objetivos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para el primer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año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Objetivos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para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los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años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siguientes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Sistemas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medición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del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éxito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fracaso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Requisitos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para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conseguir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el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éxito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4FD4A87-3685-F346-B36D-A72DBEA5F3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8352" y="260648"/>
            <a:ext cx="2239144" cy="864096"/>
          </a:xfrm>
        </p:spPr>
        <p:txBody>
          <a:bodyPr/>
          <a:lstStyle/>
          <a:p>
            <a:r>
              <a:rPr lang="en-MX" dirty="0"/>
              <a:t>ÍNDICE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68C1F0-0583-2044-85AF-22605AC42684}"/>
              </a:ext>
            </a:extLst>
          </p:cNvPr>
          <p:cNvSpPr txBox="1"/>
          <p:nvPr/>
        </p:nvSpPr>
        <p:spPr>
          <a:xfrm>
            <a:off x="683568" y="1916832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X" dirty="0">
                <a:solidFill>
                  <a:schemeClr val="accent2">
                    <a:lumMod val="50000"/>
                  </a:schemeClr>
                </a:solidFill>
              </a:rPr>
              <a:t>[APROVECHA ESTE ESPACIO PARA ENUMERAR LAS SECCIONES DE TU PLAN DE COMUNICACIÓN]</a:t>
            </a:r>
          </a:p>
        </p:txBody>
      </p:sp>
    </p:spTree>
    <p:extLst>
      <p:ext uri="{BB962C8B-B14F-4D97-AF65-F5344CB8AC3E}">
        <p14:creationId xmlns:p14="http://schemas.microsoft.com/office/powerpoint/2010/main" val="267998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4FD4A87-3685-F346-B36D-A72DBEA5F3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528" y="1014438"/>
            <a:ext cx="7452320" cy="864096"/>
          </a:xfrm>
        </p:spPr>
        <p:txBody>
          <a:bodyPr/>
          <a:lstStyle/>
          <a:p>
            <a:pPr algn="ctr"/>
            <a:r>
              <a:rPr lang="en-MX" dirty="0"/>
              <a:t>[NOMBRE DE TU NEGOCIO]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68C1F0-0583-2044-85AF-22605AC42684}"/>
              </a:ext>
            </a:extLst>
          </p:cNvPr>
          <p:cNvSpPr txBox="1"/>
          <p:nvPr/>
        </p:nvSpPr>
        <p:spPr>
          <a:xfrm>
            <a:off x="881336" y="1988840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X" dirty="0">
                <a:solidFill>
                  <a:schemeClr val="accent2">
                    <a:lumMod val="50000"/>
                  </a:schemeClr>
                </a:solidFill>
              </a:rPr>
              <a:t>[ESTE ESPACIO ESTARÁ DEDICADO A UNA BREVE PRESENTACIÓN DE TU EMPRESA, SU HISTORIA, CONDICIONES ACTUALES Y MIRAS A FUTURO]</a:t>
            </a:r>
          </a:p>
        </p:txBody>
      </p:sp>
    </p:spTree>
    <p:extLst>
      <p:ext uri="{BB962C8B-B14F-4D97-AF65-F5344CB8AC3E}">
        <p14:creationId xmlns:p14="http://schemas.microsoft.com/office/powerpoint/2010/main" val="2436774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2761" y="566347"/>
            <a:ext cx="6347713" cy="1320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s-VE" dirty="0" smtClean="0"/>
              <a:t>RESUMEN DEL MERCADO</a:t>
            </a:r>
            <a:endParaRPr lang="en-US" dirty="0"/>
          </a:p>
        </p:txBody>
      </p:sp>
      <p:sp>
        <p:nvSpPr>
          <p:cNvPr id="5218" name="Rectangle 98"/>
          <p:cNvSpPr>
            <a:spLocks noGrp="1" noChangeArrowheads="1"/>
          </p:cNvSpPr>
          <p:nvPr>
            <p:ph idx="1"/>
          </p:nvPr>
        </p:nvSpPr>
        <p:spPr>
          <a:xfrm>
            <a:off x="267617" y="1453357"/>
            <a:ext cx="6858000" cy="1676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[APROVECHA ESTA LÁMINA PARA PRESENTAR INFORMACIÓN RELEVANTE DE TU MERCADO]</a:t>
            </a:r>
          </a:p>
          <a:p>
            <a:pPr lvl="1"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[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Liderazgo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participantes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fluctuaciones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del mercado,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costos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precios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y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competencia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, ETC.] 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1691680" y="3573016"/>
            <a:ext cx="4811712" cy="2546350"/>
            <a:chOff x="2125663" y="3592513"/>
            <a:chExt cx="4811712" cy="2546350"/>
          </a:xfrm>
        </p:grpSpPr>
        <p:sp>
          <p:nvSpPr>
            <p:cNvPr id="5207" name="Freeform 87"/>
            <p:cNvSpPr>
              <a:spLocks noChangeAspect="1"/>
            </p:cNvSpPr>
            <p:nvPr/>
          </p:nvSpPr>
          <p:spPr bwMode="auto">
            <a:xfrm>
              <a:off x="2125663" y="3646488"/>
              <a:ext cx="4810125" cy="2157412"/>
            </a:xfrm>
            <a:custGeom>
              <a:avLst/>
              <a:gdLst>
                <a:gd name="T0" fmla="*/ 0 w 3984"/>
                <a:gd name="T1" fmla="*/ 0 h 2016"/>
                <a:gd name="T2" fmla="*/ 0 w 3984"/>
                <a:gd name="T3" fmla="*/ 2016 h 2016"/>
                <a:gd name="T4" fmla="*/ 3984 w 3984"/>
                <a:gd name="T5" fmla="*/ 2016 h 2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4" h="2016">
                  <a:moveTo>
                    <a:pt x="0" y="0"/>
                  </a:moveTo>
                  <a:lnTo>
                    <a:pt x="0" y="2016"/>
                  </a:lnTo>
                  <a:lnTo>
                    <a:pt x="3984" y="2016"/>
                  </a:ln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8" name="Freeform 88"/>
            <p:cNvSpPr>
              <a:spLocks noChangeAspect="1"/>
            </p:cNvSpPr>
            <p:nvPr/>
          </p:nvSpPr>
          <p:spPr bwMode="auto">
            <a:xfrm>
              <a:off x="2513013" y="5195888"/>
              <a:ext cx="939800" cy="552450"/>
            </a:xfrm>
            <a:custGeom>
              <a:avLst/>
              <a:gdLst>
                <a:gd name="T0" fmla="*/ 0 w 816"/>
                <a:gd name="T1" fmla="*/ 300 h 480"/>
                <a:gd name="T2" fmla="*/ 0 w 816"/>
                <a:gd name="T3" fmla="*/ 480 h 480"/>
                <a:gd name="T4" fmla="*/ 816 w 816"/>
                <a:gd name="T5" fmla="*/ 480 h 480"/>
                <a:gd name="T6" fmla="*/ 816 w 816"/>
                <a:gd name="T7" fmla="*/ 0 h 480"/>
                <a:gd name="T8" fmla="*/ 738 w 816"/>
                <a:gd name="T9" fmla="*/ 51 h 480"/>
                <a:gd name="T10" fmla="*/ 645 w 816"/>
                <a:gd name="T11" fmla="*/ 102 h 480"/>
                <a:gd name="T12" fmla="*/ 573 w 816"/>
                <a:gd name="T13" fmla="*/ 129 h 480"/>
                <a:gd name="T14" fmla="*/ 456 w 816"/>
                <a:gd name="T15" fmla="*/ 165 h 480"/>
                <a:gd name="T16" fmla="*/ 339 w 816"/>
                <a:gd name="T17" fmla="*/ 201 h 480"/>
                <a:gd name="T18" fmla="*/ 207 w 816"/>
                <a:gd name="T19" fmla="*/ 243 h 480"/>
                <a:gd name="T20" fmla="*/ 81 w 816"/>
                <a:gd name="T21" fmla="*/ 279 h 480"/>
                <a:gd name="T22" fmla="*/ 0 w 816"/>
                <a:gd name="T23" fmla="*/ 30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6" h="480">
                  <a:moveTo>
                    <a:pt x="0" y="300"/>
                  </a:moveTo>
                  <a:lnTo>
                    <a:pt x="0" y="480"/>
                  </a:lnTo>
                  <a:lnTo>
                    <a:pt x="816" y="480"/>
                  </a:lnTo>
                  <a:lnTo>
                    <a:pt x="816" y="0"/>
                  </a:lnTo>
                  <a:lnTo>
                    <a:pt x="738" y="51"/>
                  </a:lnTo>
                  <a:lnTo>
                    <a:pt x="645" y="102"/>
                  </a:lnTo>
                  <a:lnTo>
                    <a:pt x="573" y="129"/>
                  </a:lnTo>
                  <a:lnTo>
                    <a:pt x="456" y="165"/>
                  </a:lnTo>
                  <a:lnTo>
                    <a:pt x="339" y="201"/>
                  </a:lnTo>
                  <a:lnTo>
                    <a:pt x="207" y="243"/>
                  </a:lnTo>
                  <a:lnTo>
                    <a:pt x="81" y="279"/>
                  </a:lnTo>
                  <a:lnTo>
                    <a:pt x="0" y="300"/>
                  </a:lnTo>
                  <a:close/>
                </a:path>
              </a:pathLst>
            </a:custGeom>
            <a:solidFill>
              <a:schemeClr val="accent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9" name="Freeform 89"/>
            <p:cNvSpPr>
              <a:spLocks noChangeAspect="1"/>
            </p:cNvSpPr>
            <p:nvPr/>
          </p:nvSpPr>
          <p:spPr bwMode="auto">
            <a:xfrm>
              <a:off x="3521075" y="4114800"/>
              <a:ext cx="1000125" cy="1633538"/>
            </a:xfrm>
            <a:custGeom>
              <a:avLst/>
              <a:gdLst>
                <a:gd name="T0" fmla="*/ 867 w 867"/>
                <a:gd name="T1" fmla="*/ 0 h 1418"/>
                <a:gd name="T2" fmla="*/ 866 w 867"/>
                <a:gd name="T3" fmla="*/ 1418 h 1418"/>
                <a:gd name="T4" fmla="*/ 0 w 867"/>
                <a:gd name="T5" fmla="*/ 1416 h 1418"/>
                <a:gd name="T6" fmla="*/ 0 w 867"/>
                <a:gd name="T7" fmla="*/ 882 h 1418"/>
                <a:gd name="T8" fmla="*/ 84 w 867"/>
                <a:gd name="T9" fmla="*/ 804 h 1418"/>
                <a:gd name="T10" fmla="*/ 156 w 867"/>
                <a:gd name="T11" fmla="*/ 735 h 1418"/>
                <a:gd name="T12" fmla="*/ 222 w 867"/>
                <a:gd name="T13" fmla="*/ 657 h 1418"/>
                <a:gd name="T14" fmla="*/ 297 w 867"/>
                <a:gd name="T15" fmla="*/ 558 h 1418"/>
                <a:gd name="T16" fmla="*/ 381 w 867"/>
                <a:gd name="T17" fmla="*/ 453 h 1418"/>
                <a:gd name="T18" fmla="*/ 486 w 867"/>
                <a:gd name="T19" fmla="*/ 318 h 1418"/>
                <a:gd name="T20" fmla="*/ 543 w 867"/>
                <a:gd name="T21" fmla="*/ 240 h 1418"/>
                <a:gd name="T22" fmla="*/ 630 w 867"/>
                <a:gd name="T23" fmla="*/ 129 h 1418"/>
                <a:gd name="T24" fmla="*/ 687 w 867"/>
                <a:gd name="T25" fmla="*/ 72 h 1418"/>
                <a:gd name="T26" fmla="*/ 753 w 867"/>
                <a:gd name="T27" fmla="*/ 27 h 1418"/>
                <a:gd name="T28" fmla="*/ 801 w 867"/>
                <a:gd name="T29" fmla="*/ 16 h 1418"/>
                <a:gd name="T30" fmla="*/ 867 w 867"/>
                <a:gd name="T31" fmla="*/ 0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67" h="1418">
                  <a:moveTo>
                    <a:pt x="867" y="0"/>
                  </a:moveTo>
                  <a:lnTo>
                    <a:pt x="866" y="1418"/>
                  </a:lnTo>
                  <a:lnTo>
                    <a:pt x="0" y="1416"/>
                  </a:lnTo>
                  <a:lnTo>
                    <a:pt x="0" y="882"/>
                  </a:lnTo>
                  <a:lnTo>
                    <a:pt x="84" y="804"/>
                  </a:lnTo>
                  <a:lnTo>
                    <a:pt x="156" y="735"/>
                  </a:lnTo>
                  <a:lnTo>
                    <a:pt x="222" y="657"/>
                  </a:lnTo>
                  <a:lnTo>
                    <a:pt x="297" y="558"/>
                  </a:lnTo>
                  <a:lnTo>
                    <a:pt x="381" y="453"/>
                  </a:lnTo>
                  <a:lnTo>
                    <a:pt x="486" y="318"/>
                  </a:lnTo>
                  <a:lnTo>
                    <a:pt x="543" y="240"/>
                  </a:lnTo>
                  <a:lnTo>
                    <a:pt x="630" y="129"/>
                  </a:lnTo>
                  <a:lnTo>
                    <a:pt x="687" y="72"/>
                  </a:lnTo>
                  <a:lnTo>
                    <a:pt x="753" y="27"/>
                  </a:lnTo>
                  <a:lnTo>
                    <a:pt x="801" y="16"/>
                  </a:lnTo>
                  <a:lnTo>
                    <a:pt x="867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0" name="Freeform 90"/>
            <p:cNvSpPr>
              <a:spLocks noChangeAspect="1"/>
            </p:cNvSpPr>
            <p:nvPr/>
          </p:nvSpPr>
          <p:spPr bwMode="auto">
            <a:xfrm>
              <a:off x="2146300" y="5575300"/>
              <a:ext cx="311150" cy="173038"/>
            </a:xfrm>
            <a:custGeom>
              <a:avLst/>
              <a:gdLst>
                <a:gd name="T0" fmla="*/ 0 w 366"/>
                <a:gd name="T1" fmla="*/ 123 h 174"/>
                <a:gd name="T2" fmla="*/ 0 w 366"/>
                <a:gd name="T3" fmla="*/ 174 h 174"/>
                <a:gd name="T4" fmla="*/ 366 w 366"/>
                <a:gd name="T5" fmla="*/ 174 h 174"/>
                <a:gd name="T6" fmla="*/ 366 w 366"/>
                <a:gd name="T7" fmla="*/ 0 h 174"/>
                <a:gd name="T8" fmla="*/ 320 w 366"/>
                <a:gd name="T9" fmla="*/ 18 h 174"/>
                <a:gd name="T10" fmla="*/ 267 w 366"/>
                <a:gd name="T11" fmla="*/ 39 h 174"/>
                <a:gd name="T12" fmla="*/ 198 w 366"/>
                <a:gd name="T13" fmla="*/ 61 h 174"/>
                <a:gd name="T14" fmla="*/ 132 w 366"/>
                <a:gd name="T15" fmla="*/ 86 h 174"/>
                <a:gd name="T16" fmla="*/ 74 w 366"/>
                <a:gd name="T17" fmla="*/ 106 h 174"/>
                <a:gd name="T18" fmla="*/ 0 w 366"/>
                <a:gd name="T19" fmla="*/ 123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6" h="174">
                  <a:moveTo>
                    <a:pt x="0" y="123"/>
                  </a:moveTo>
                  <a:lnTo>
                    <a:pt x="0" y="174"/>
                  </a:lnTo>
                  <a:lnTo>
                    <a:pt x="366" y="174"/>
                  </a:lnTo>
                  <a:lnTo>
                    <a:pt x="366" y="0"/>
                  </a:lnTo>
                  <a:lnTo>
                    <a:pt x="320" y="18"/>
                  </a:lnTo>
                  <a:lnTo>
                    <a:pt x="267" y="39"/>
                  </a:lnTo>
                  <a:lnTo>
                    <a:pt x="198" y="61"/>
                  </a:lnTo>
                  <a:lnTo>
                    <a:pt x="132" y="86"/>
                  </a:lnTo>
                  <a:lnTo>
                    <a:pt x="74" y="106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chemeClr val="bg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1" name="Freeform 91"/>
            <p:cNvSpPr>
              <a:spLocks noChangeAspect="1"/>
            </p:cNvSpPr>
            <p:nvPr/>
          </p:nvSpPr>
          <p:spPr bwMode="auto">
            <a:xfrm flipH="1">
              <a:off x="5622925" y="5195888"/>
              <a:ext cx="939800" cy="552450"/>
            </a:xfrm>
            <a:custGeom>
              <a:avLst/>
              <a:gdLst>
                <a:gd name="T0" fmla="*/ 0 w 816"/>
                <a:gd name="T1" fmla="*/ 300 h 480"/>
                <a:gd name="T2" fmla="*/ 0 w 816"/>
                <a:gd name="T3" fmla="*/ 480 h 480"/>
                <a:gd name="T4" fmla="*/ 816 w 816"/>
                <a:gd name="T5" fmla="*/ 480 h 480"/>
                <a:gd name="T6" fmla="*/ 816 w 816"/>
                <a:gd name="T7" fmla="*/ 0 h 480"/>
                <a:gd name="T8" fmla="*/ 738 w 816"/>
                <a:gd name="T9" fmla="*/ 51 h 480"/>
                <a:gd name="T10" fmla="*/ 645 w 816"/>
                <a:gd name="T11" fmla="*/ 102 h 480"/>
                <a:gd name="T12" fmla="*/ 573 w 816"/>
                <a:gd name="T13" fmla="*/ 129 h 480"/>
                <a:gd name="T14" fmla="*/ 456 w 816"/>
                <a:gd name="T15" fmla="*/ 165 h 480"/>
                <a:gd name="T16" fmla="*/ 339 w 816"/>
                <a:gd name="T17" fmla="*/ 201 h 480"/>
                <a:gd name="T18" fmla="*/ 207 w 816"/>
                <a:gd name="T19" fmla="*/ 243 h 480"/>
                <a:gd name="T20" fmla="*/ 81 w 816"/>
                <a:gd name="T21" fmla="*/ 279 h 480"/>
                <a:gd name="T22" fmla="*/ 0 w 816"/>
                <a:gd name="T23" fmla="*/ 30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6" h="480">
                  <a:moveTo>
                    <a:pt x="0" y="300"/>
                  </a:moveTo>
                  <a:lnTo>
                    <a:pt x="0" y="480"/>
                  </a:lnTo>
                  <a:lnTo>
                    <a:pt x="816" y="480"/>
                  </a:lnTo>
                  <a:lnTo>
                    <a:pt x="816" y="0"/>
                  </a:lnTo>
                  <a:lnTo>
                    <a:pt x="738" y="51"/>
                  </a:lnTo>
                  <a:lnTo>
                    <a:pt x="645" y="102"/>
                  </a:lnTo>
                  <a:lnTo>
                    <a:pt x="573" y="129"/>
                  </a:lnTo>
                  <a:lnTo>
                    <a:pt x="456" y="165"/>
                  </a:lnTo>
                  <a:lnTo>
                    <a:pt x="339" y="201"/>
                  </a:lnTo>
                  <a:lnTo>
                    <a:pt x="207" y="243"/>
                  </a:lnTo>
                  <a:lnTo>
                    <a:pt x="81" y="279"/>
                  </a:lnTo>
                  <a:lnTo>
                    <a:pt x="0" y="300"/>
                  </a:lnTo>
                  <a:close/>
                </a:path>
              </a:pathLst>
            </a:custGeom>
            <a:solidFill>
              <a:schemeClr val="accent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" name="Freeform 92"/>
            <p:cNvSpPr>
              <a:spLocks noChangeAspect="1"/>
            </p:cNvSpPr>
            <p:nvPr/>
          </p:nvSpPr>
          <p:spPr bwMode="auto">
            <a:xfrm flipH="1">
              <a:off x="4572000" y="4114800"/>
              <a:ext cx="998538" cy="1633538"/>
            </a:xfrm>
            <a:custGeom>
              <a:avLst/>
              <a:gdLst>
                <a:gd name="T0" fmla="*/ 867 w 867"/>
                <a:gd name="T1" fmla="*/ 0 h 1418"/>
                <a:gd name="T2" fmla="*/ 866 w 867"/>
                <a:gd name="T3" fmla="*/ 1418 h 1418"/>
                <a:gd name="T4" fmla="*/ 0 w 867"/>
                <a:gd name="T5" fmla="*/ 1416 h 1418"/>
                <a:gd name="T6" fmla="*/ 0 w 867"/>
                <a:gd name="T7" fmla="*/ 882 h 1418"/>
                <a:gd name="T8" fmla="*/ 84 w 867"/>
                <a:gd name="T9" fmla="*/ 804 h 1418"/>
                <a:gd name="T10" fmla="*/ 156 w 867"/>
                <a:gd name="T11" fmla="*/ 735 h 1418"/>
                <a:gd name="T12" fmla="*/ 222 w 867"/>
                <a:gd name="T13" fmla="*/ 657 h 1418"/>
                <a:gd name="T14" fmla="*/ 297 w 867"/>
                <a:gd name="T15" fmla="*/ 558 h 1418"/>
                <a:gd name="T16" fmla="*/ 381 w 867"/>
                <a:gd name="T17" fmla="*/ 453 h 1418"/>
                <a:gd name="T18" fmla="*/ 486 w 867"/>
                <a:gd name="T19" fmla="*/ 318 h 1418"/>
                <a:gd name="T20" fmla="*/ 543 w 867"/>
                <a:gd name="T21" fmla="*/ 240 h 1418"/>
                <a:gd name="T22" fmla="*/ 630 w 867"/>
                <a:gd name="T23" fmla="*/ 129 h 1418"/>
                <a:gd name="T24" fmla="*/ 687 w 867"/>
                <a:gd name="T25" fmla="*/ 72 h 1418"/>
                <a:gd name="T26" fmla="*/ 753 w 867"/>
                <a:gd name="T27" fmla="*/ 27 h 1418"/>
                <a:gd name="T28" fmla="*/ 801 w 867"/>
                <a:gd name="T29" fmla="*/ 16 h 1418"/>
                <a:gd name="T30" fmla="*/ 867 w 867"/>
                <a:gd name="T31" fmla="*/ 0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67" h="1418">
                  <a:moveTo>
                    <a:pt x="867" y="0"/>
                  </a:moveTo>
                  <a:lnTo>
                    <a:pt x="866" y="1418"/>
                  </a:lnTo>
                  <a:lnTo>
                    <a:pt x="0" y="1416"/>
                  </a:lnTo>
                  <a:lnTo>
                    <a:pt x="0" y="882"/>
                  </a:lnTo>
                  <a:lnTo>
                    <a:pt x="84" y="804"/>
                  </a:lnTo>
                  <a:lnTo>
                    <a:pt x="156" y="735"/>
                  </a:lnTo>
                  <a:lnTo>
                    <a:pt x="222" y="657"/>
                  </a:lnTo>
                  <a:lnTo>
                    <a:pt x="297" y="558"/>
                  </a:lnTo>
                  <a:lnTo>
                    <a:pt x="381" y="453"/>
                  </a:lnTo>
                  <a:lnTo>
                    <a:pt x="486" y="318"/>
                  </a:lnTo>
                  <a:lnTo>
                    <a:pt x="543" y="240"/>
                  </a:lnTo>
                  <a:lnTo>
                    <a:pt x="630" y="129"/>
                  </a:lnTo>
                  <a:lnTo>
                    <a:pt x="687" y="72"/>
                  </a:lnTo>
                  <a:lnTo>
                    <a:pt x="753" y="27"/>
                  </a:lnTo>
                  <a:lnTo>
                    <a:pt x="801" y="16"/>
                  </a:lnTo>
                  <a:lnTo>
                    <a:pt x="867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3" name="Text Box 93"/>
            <p:cNvSpPr txBox="1">
              <a:spLocks noChangeArrowheads="1"/>
            </p:cNvSpPr>
            <p:nvPr/>
          </p:nvSpPr>
          <p:spPr bwMode="auto">
            <a:xfrm>
              <a:off x="2133600" y="4572000"/>
              <a:ext cx="1370013" cy="639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200" b="1"/>
                <a:t>Primeros </a:t>
              </a:r>
            </a:p>
            <a:p>
              <a:pPr algn="ctr"/>
              <a:r>
                <a:rPr lang="en-US" sz="1200" b="1"/>
                <a:t>implantadores/</a:t>
              </a:r>
            </a:p>
            <a:p>
              <a:pPr algn="ctr"/>
              <a:r>
                <a:rPr lang="en-US" sz="1200" b="1"/>
                <a:t>Pioneros</a:t>
              </a:r>
            </a:p>
          </p:txBody>
        </p:sp>
        <p:sp>
          <p:nvSpPr>
            <p:cNvPr id="5214" name="Text Box 94"/>
            <p:cNvSpPr txBox="1">
              <a:spLocks noChangeArrowheads="1"/>
            </p:cNvSpPr>
            <p:nvPr/>
          </p:nvSpPr>
          <p:spPr bwMode="auto">
            <a:xfrm>
              <a:off x="3949700" y="3592513"/>
              <a:ext cx="12382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200" b="1"/>
                <a:t>Mercado de masas/</a:t>
              </a:r>
              <a:br>
                <a:rPr lang="en-US" sz="1200" b="1"/>
              </a:br>
              <a:r>
                <a:rPr lang="en-US" sz="1200" b="1"/>
                <a:t>Seguidores</a:t>
              </a:r>
            </a:p>
          </p:txBody>
        </p:sp>
        <p:sp>
          <p:nvSpPr>
            <p:cNvPr id="5215" name="Text Box 95"/>
            <p:cNvSpPr txBox="1">
              <a:spLocks noChangeArrowheads="1"/>
            </p:cNvSpPr>
            <p:nvPr/>
          </p:nvSpPr>
          <p:spPr bwMode="auto">
            <a:xfrm>
              <a:off x="5943600" y="5000625"/>
              <a:ext cx="99377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200" b="1"/>
                <a:t>Fin del ciclo de vida</a:t>
              </a:r>
            </a:p>
          </p:txBody>
        </p:sp>
        <p:sp>
          <p:nvSpPr>
            <p:cNvPr id="5216" name="Text Box 96"/>
            <p:cNvSpPr txBox="1">
              <a:spLocks noChangeArrowheads="1"/>
            </p:cNvSpPr>
            <p:nvPr/>
          </p:nvSpPr>
          <p:spPr bwMode="auto">
            <a:xfrm>
              <a:off x="4287838" y="5864225"/>
              <a:ext cx="51752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200"/>
                <a:t>Tiempo</a:t>
              </a:r>
            </a:p>
          </p:txBody>
        </p:sp>
      </p:grpSp>
      <p:sp>
        <p:nvSpPr>
          <p:cNvPr id="5217" name="Text Box 97"/>
          <p:cNvSpPr txBox="1">
            <a:spLocks noChangeArrowheads="1"/>
          </p:cNvSpPr>
          <p:nvPr/>
        </p:nvSpPr>
        <p:spPr bwMode="auto">
          <a:xfrm>
            <a:off x="467803" y="4452883"/>
            <a:ext cx="1119188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sz="1200" dirty="0" err="1"/>
              <a:t>Número</a:t>
            </a:r>
            <a:r>
              <a:rPr lang="en-US" sz="1200" dirty="0"/>
              <a:t> </a:t>
            </a:r>
          </a:p>
          <a:p>
            <a:pPr algn="r"/>
            <a:r>
              <a:rPr lang="en-US" sz="1200" dirty="0"/>
              <a:t>de</a:t>
            </a:r>
            <a:br>
              <a:rPr lang="en-US" sz="1200" dirty="0"/>
            </a:br>
            <a:r>
              <a:rPr lang="en-US" sz="1200" dirty="0" err="1"/>
              <a:t>clientes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PRODUCTOS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1556792"/>
            <a:ext cx="6347714" cy="3880773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[ENLISTA BREVEMENTE TUS PRODUCTOS O SERVICIOS ESTRELLA Y CÓMO SE DIFERENCIAN DE LA COMPETENCIA, A QUIÉN VAN DIRIGIDOS Y CÓMO SE DESENVUELVEN EN EL MERCADO].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68699" y="355600"/>
            <a:ext cx="6347713" cy="1320800"/>
          </a:xfrm>
        </p:spPr>
        <p:txBody>
          <a:bodyPr/>
          <a:lstStyle/>
          <a:p>
            <a:r>
              <a:rPr lang="en-US" dirty="0"/>
              <a:t>COMPETENCIA</a:t>
            </a:r>
          </a:p>
        </p:txBody>
      </p:sp>
      <p:sp>
        <p:nvSpPr>
          <p:cNvPr id="26642" name="Rectangle 18"/>
          <p:cNvSpPr>
            <a:spLocks noGrp="1" noChangeArrowheads="1"/>
          </p:cNvSpPr>
          <p:nvPr>
            <p:ph idx="1"/>
          </p:nvPr>
        </p:nvSpPr>
        <p:spPr>
          <a:xfrm>
            <a:off x="614455" y="1239838"/>
            <a:ext cx="3124200" cy="4724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[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MENCIONA AQUÍ A TUS COMPETIDORES MÁS IMPORTANTES]</a:t>
            </a:r>
          </a:p>
          <a:p>
            <a:pPr lvl="1"/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[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Ofrece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una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visión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general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fuertes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y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sus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debilidades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].</a:t>
            </a:r>
          </a:p>
          <a:p>
            <a:pPr lvl="1"/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[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Especifica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la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posición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de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cada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producto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de la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competencia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respecto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al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nuevo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producto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]. </a:t>
            </a: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26630" name="Group 6"/>
          <p:cNvGrpSpPr>
            <a:grpSpLocks/>
          </p:cNvGrpSpPr>
          <p:nvPr/>
        </p:nvGrpSpPr>
        <p:grpSpPr bwMode="auto">
          <a:xfrm>
            <a:off x="3851920" y="2401674"/>
            <a:ext cx="3638550" cy="3565525"/>
            <a:chOff x="3324" y="1248"/>
            <a:chExt cx="2292" cy="2246"/>
          </a:xfrm>
        </p:grpSpPr>
        <p:sp>
          <p:nvSpPr>
            <p:cNvPr id="26631" name="Oval 7"/>
            <p:cNvSpPr>
              <a:spLocks noChangeAspect="1" noChangeArrowheads="1"/>
            </p:cNvSpPr>
            <p:nvPr/>
          </p:nvSpPr>
          <p:spPr bwMode="auto">
            <a:xfrm>
              <a:off x="4120" y="1862"/>
              <a:ext cx="406" cy="40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8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6632" name="Oval 8"/>
            <p:cNvSpPr>
              <a:spLocks noChangeAspect="1" noChangeArrowheads="1"/>
            </p:cNvSpPr>
            <p:nvPr/>
          </p:nvSpPr>
          <p:spPr bwMode="auto">
            <a:xfrm>
              <a:off x="4831" y="1862"/>
              <a:ext cx="304" cy="30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800" b="1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6633" name="Oval 9"/>
            <p:cNvSpPr>
              <a:spLocks noChangeAspect="1" noChangeArrowheads="1"/>
            </p:cNvSpPr>
            <p:nvPr/>
          </p:nvSpPr>
          <p:spPr bwMode="auto">
            <a:xfrm>
              <a:off x="4018" y="2742"/>
              <a:ext cx="257" cy="2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800" b="1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6634" name="Oval 10"/>
            <p:cNvSpPr>
              <a:spLocks noChangeAspect="1" noChangeArrowheads="1"/>
            </p:cNvSpPr>
            <p:nvPr/>
          </p:nvSpPr>
          <p:spPr bwMode="auto">
            <a:xfrm>
              <a:off x="4390" y="2573"/>
              <a:ext cx="342" cy="3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800" b="1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26635" name="Freeform 11"/>
            <p:cNvSpPr>
              <a:spLocks noChangeAspect="1"/>
            </p:cNvSpPr>
            <p:nvPr/>
          </p:nvSpPr>
          <p:spPr bwMode="auto">
            <a:xfrm>
              <a:off x="3711" y="1248"/>
              <a:ext cx="1905" cy="1904"/>
            </a:xfrm>
            <a:custGeom>
              <a:avLst/>
              <a:gdLst>
                <a:gd name="T0" fmla="*/ 0 w 2976"/>
                <a:gd name="T1" fmla="*/ 0 h 2976"/>
                <a:gd name="T2" fmla="*/ 0 w 2976"/>
                <a:gd name="T3" fmla="*/ 2976 h 2976"/>
                <a:gd name="T4" fmla="*/ 2976 w 2976"/>
                <a:gd name="T5" fmla="*/ 2976 h 2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76" h="2976">
                  <a:moveTo>
                    <a:pt x="0" y="0"/>
                  </a:moveTo>
                  <a:lnTo>
                    <a:pt x="0" y="2976"/>
                  </a:lnTo>
                  <a:lnTo>
                    <a:pt x="2976" y="297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AutoShape 12"/>
            <p:cNvSpPr>
              <a:spLocks noChangeAspect="1" noChangeArrowheads="1"/>
            </p:cNvSpPr>
            <p:nvPr/>
          </p:nvSpPr>
          <p:spPr bwMode="auto">
            <a:xfrm>
              <a:off x="4166" y="3180"/>
              <a:ext cx="958" cy="314"/>
            </a:xfrm>
            <a:prstGeom prst="rightArrow">
              <a:avLst>
                <a:gd name="adj1" fmla="val 50000"/>
                <a:gd name="adj2" fmla="val 762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Ctr="1"/>
            <a:lstStyle/>
            <a:p>
              <a:pPr algn="ctr"/>
              <a:r>
                <a:rPr lang="en-US" sz="1400"/>
                <a:t>Rendimiento</a:t>
              </a:r>
            </a:p>
          </p:txBody>
        </p:sp>
        <p:sp>
          <p:nvSpPr>
            <p:cNvPr id="26637" name="AutoShape 13"/>
            <p:cNvSpPr>
              <a:spLocks noChangeAspect="1" noChangeArrowheads="1"/>
            </p:cNvSpPr>
            <p:nvPr/>
          </p:nvSpPr>
          <p:spPr bwMode="auto">
            <a:xfrm rot="5400000" flipH="1" flipV="1">
              <a:off x="3078" y="2052"/>
              <a:ext cx="788" cy="295"/>
            </a:xfrm>
            <a:prstGeom prst="rightArrow">
              <a:avLst>
                <a:gd name="adj1" fmla="val 50000"/>
                <a:gd name="adj2" fmla="val 6678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Ctr="1"/>
            <a:lstStyle/>
            <a:p>
              <a:pPr algn="ctr"/>
              <a:r>
                <a:rPr lang="en-US" sz="1400"/>
                <a:t>Precio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ANÁLISIS FODA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F6970EF-965C-724A-BD5D-F5435D00C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127682"/>
              </p:ext>
            </p:extLst>
          </p:nvPr>
        </p:nvGraphicFramePr>
        <p:xfrm>
          <a:off x="735455" y="170080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15934726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959866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X" dirty="0"/>
                        <a:t>Fortalezas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dirty="0"/>
                        <a:t>Oportunidades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804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095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X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Amenazas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X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Debilidades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076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62274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OBJETIVOS DEL PLAN DE COMUNICACIÓN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OBJETIVO SMART 1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OBJETIVO SMART 2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OBJETIVO SMART 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PÚBLICO OBJETIVO DEL PLAN DE COMUNICACIÓN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[APROVECHA ESTA LÁMINA PARA PRESENTAR UNA VISIÓN MÁS AMPLIA DE TU PÚBLICO OBJETIVO. INCLUYE FACTORES SOCIODEMOGRÁFICOS, INTERESES, PROCESOS DE COMPRA, ETC.]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2958f784-0ef9-4616-b22d-512a8cad1f0d">false</MarketSpecific>
    <ApprovalStatus xmlns="2958f784-0ef9-4616-b22d-512a8cad1f0d">InProgress</ApprovalStatus>
    <LocComments xmlns="2958f784-0ef9-4616-b22d-512a8cad1f0d" xsi:nil="true"/>
    <DirectSourceMarket xmlns="2958f784-0ef9-4616-b22d-512a8cad1f0d">english</DirectSourceMarket>
    <ThumbnailAssetId xmlns="2958f784-0ef9-4616-b22d-512a8cad1f0d" xsi:nil="true"/>
    <PrimaryImageGen xmlns="2958f784-0ef9-4616-b22d-512a8cad1f0d">true</PrimaryImageGen>
    <LegacyData xmlns="2958f784-0ef9-4616-b22d-512a8cad1f0d" xsi:nil="true"/>
    <TPFriendlyName xmlns="2958f784-0ef9-4616-b22d-512a8cad1f0d" xsi:nil="true"/>
    <NumericId xmlns="2958f784-0ef9-4616-b22d-512a8cad1f0d" xsi:nil="true"/>
    <LocRecommendedHandoff xmlns="2958f784-0ef9-4616-b22d-512a8cad1f0d" xsi:nil="true"/>
    <BlockPublish xmlns="2958f784-0ef9-4616-b22d-512a8cad1f0d">false</BlockPublish>
    <BusinessGroup xmlns="2958f784-0ef9-4616-b22d-512a8cad1f0d" xsi:nil="true"/>
    <OpenTemplate xmlns="2958f784-0ef9-4616-b22d-512a8cad1f0d">true</OpenTemplate>
    <SourceTitle xmlns="2958f784-0ef9-4616-b22d-512a8cad1f0d">Marketing plan presentation</SourceTitle>
    <APEditor xmlns="2958f784-0ef9-4616-b22d-512a8cad1f0d">
      <UserInfo>
        <DisplayName/>
        <AccountId xsi:nil="true"/>
        <AccountType/>
      </UserInfo>
    </APEditor>
    <UALocComments xmlns="2958f784-0ef9-4616-b22d-512a8cad1f0d">2007 Template UpLeveling Do Not HandOff</UALocComments>
    <IntlLangReviewDate xmlns="2958f784-0ef9-4616-b22d-512a8cad1f0d" xsi:nil="true"/>
    <PublishStatusLookup xmlns="2958f784-0ef9-4616-b22d-512a8cad1f0d">
      <Value>655220</Value>
      <Value>655222</Value>
    </PublishStatusLookup>
    <ParentAssetId xmlns="2958f784-0ef9-4616-b22d-512a8cad1f0d" xsi:nil="true"/>
    <FeatureTagsTaxHTField0 xmlns="2958f784-0ef9-4616-b22d-512a8cad1f0d">
      <Terms xmlns="http://schemas.microsoft.com/office/infopath/2007/PartnerControls"/>
    </FeatureTagsTaxHTField0>
    <MachineTranslated xmlns="2958f784-0ef9-4616-b22d-512a8cad1f0d">false</MachineTranslated>
    <Providers xmlns="2958f784-0ef9-4616-b22d-512a8cad1f0d" xsi:nil="true"/>
    <OriginalSourceMarket xmlns="2958f784-0ef9-4616-b22d-512a8cad1f0d">english</OriginalSourceMarket>
    <APDescription xmlns="2958f784-0ef9-4616-b22d-512a8cad1f0d" xsi:nil="true"/>
    <ContentItem xmlns="2958f784-0ef9-4616-b22d-512a8cad1f0d" xsi:nil="true"/>
    <ClipArtFilename xmlns="2958f784-0ef9-4616-b22d-512a8cad1f0d" xsi:nil="true"/>
    <TPInstallLocation xmlns="2958f784-0ef9-4616-b22d-512a8cad1f0d" xsi:nil="true"/>
    <TimesCloned xmlns="2958f784-0ef9-4616-b22d-512a8cad1f0d" xsi:nil="true"/>
    <PublishTargets xmlns="2958f784-0ef9-4616-b22d-512a8cad1f0d">OfficeOnline,OfficeOnlineVNext</PublishTargets>
    <AcquiredFrom xmlns="2958f784-0ef9-4616-b22d-512a8cad1f0d">Internal MS</AcquiredFrom>
    <AssetStart xmlns="2958f784-0ef9-4616-b22d-512a8cad1f0d">2011-12-21T20:41:00+00:00</AssetStart>
    <FriendlyTitle xmlns="2958f784-0ef9-4616-b22d-512a8cad1f0d" xsi:nil="true"/>
    <Provider xmlns="2958f784-0ef9-4616-b22d-512a8cad1f0d" xsi:nil="true"/>
    <LastHandOff xmlns="2958f784-0ef9-4616-b22d-512a8cad1f0d" xsi:nil="true"/>
    <Manager xmlns="2958f784-0ef9-4616-b22d-512a8cad1f0d" xsi:nil="true"/>
    <UALocRecommendation xmlns="2958f784-0ef9-4616-b22d-512a8cad1f0d">Localize</UALocRecommendation>
    <ArtSampleDocs xmlns="2958f784-0ef9-4616-b22d-512a8cad1f0d" xsi:nil="true"/>
    <UACurrentWords xmlns="2958f784-0ef9-4616-b22d-512a8cad1f0d" xsi:nil="true"/>
    <TPClientViewer xmlns="2958f784-0ef9-4616-b22d-512a8cad1f0d" xsi:nil="true"/>
    <TemplateStatus xmlns="2958f784-0ef9-4616-b22d-512a8cad1f0d">Complete</TemplateStatus>
    <ShowIn xmlns="2958f784-0ef9-4616-b22d-512a8cad1f0d">Show everywhere</ShowIn>
    <CSXHash xmlns="2958f784-0ef9-4616-b22d-512a8cad1f0d" xsi:nil="true"/>
    <Downloads xmlns="2958f784-0ef9-4616-b22d-512a8cad1f0d">0</Downloads>
    <VoteCount xmlns="2958f784-0ef9-4616-b22d-512a8cad1f0d" xsi:nil="true"/>
    <OOCacheId xmlns="2958f784-0ef9-4616-b22d-512a8cad1f0d" xsi:nil="true"/>
    <IsDeleted xmlns="2958f784-0ef9-4616-b22d-512a8cad1f0d">false</IsDeleted>
    <InternalTagsTaxHTField0 xmlns="2958f784-0ef9-4616-b22d-512a8cad1f0d">
      <Terms xmlns="http://schemas.microsoft.com/office/infopath/2007/PartnerControls"/>
    </InternalTagsTaxHTField0>
    <UANotes xmlns="2958f784-0ef9-4616-b22d-512a8cad1f0d">2003 to 2007 conversion</UANotes>
    <AssetExpire xmlns="2958f784-0ef9-4616-b22d-512a8cad1f0d">2035-01-01T08:00:00+00:00</AssetExpire>
    <CSXSubmissionMarket xmlns="2958f784-0ef9-4616-b22d-512a8cad1f0d" xsi:nil="true"/>
    <DSATActionTaken xmlns="2958f784-0ef9-4616-b22d-512a8cad1f0d" xsi:nil="true"/>
    <SubmitterId xmlns="2958f784-0ef9-4616-b22d-512a8cad1f0d" xsi:nil="true"/>
    <EditorialTags xmlns="2958f784-0ef9-4616-b22d-512a8cad1f0d" xsi:nil="true"/>
    <TPExecutable xmlns="2958f784-0ef9-4616-b22d-512a8cad1f0d" xsi:nil="true"/>
    <CSXSubmissionDate xmlns="2958f784-0ef9-4616-b22d-512a8cad1f0d" xsi:nil="true"/>
    <CSXUpdate xmlns="2958f784-0ef9-4616-b22d-512a8cad1f0d">false</CSXUpdate>
    <AssetType xmlns="2958f784-0ef9-4616-b22d-512a8cad1f0d">TP</AssetType>
    <ApprovalLog xmlns="2958f784-0ef9-4616-b22d-512a8cad1f0d" xsi:nil="true"/>
    <BugNumber xmlns="2958f784-0ef9-4616-b22d-512a8cad1f0d" xsi:nil="true"/>
    <OriginAsset xmlns="2958f784-0ef9-4616-b22d-512a8cad1f0d" xsi:nil="true"/>
    <TPComponent xmlns="2958f784-0ef9-4616-b22d-512a8cad1f0d" xsi:nil="true"/>
    <Milestone xmlns="2958f784-0ef9-4616-b22d-512a8cad1f0d" xsi:nil="true"/>
    <RecommendationsModifier xmlns="2958f784-0ef9-4616-b22d-512a8cad1f0d" xsi:nil="true"/>
    <Description0 xmlns="fb5acd76-e9f3-4601-9d69-91f53ab96ae6" xsi:nil="true"/>
    <Component xmlns="fb5acd76-e9f3-4601-9d69-91f53ab96ae6" xsi:nil="true"/>
    <AssetId xmlns="2958f784-0ef9-4616-b22d-512a8cad1f0d">TP102806419</AssetId>
    <PolicheckWords xmlns="2958f784-0ef9-4616-b22d-512a8cad1f0d" xsi:nil="true"/>
    <TPLaunchHelpLink xmlns="2958f784-0ef9-4616-b22d-512a8cad1f0d" xsi:nil="true"/>
    <IntlLocPriority xmlns="2958f784-0ef9-4616-b22d-512a8cad1f0d" xsi:nil="true"/>
    <TPApplication xmlns="2958f784-0ef9-4616-b22d-512a8cad1f0d" xsi:nil="true"/>
    <IntlLangReviewer xmlns="2958f784-0ef9-4616-b22d-512a8cad1f0d" xsi:nil="true"/>
    <HandoffToMSDN xmlns="2958f784-0ef9-4616-b22d-512a8cad1f0d" xsi:nil="true"/>
    <PlannedPubDate xmlns="2958f784-0ef9-4616-b22d-512a8cad1f0d" xsi:nil="true"/>
    <CrawlForDependencies xmlns="2958f784-0ef9-4616-b22d-512a8cad1f0d">false</CrawlForDependencies>
    <LocLastLocAttemptVersionLookup xmlns="2958f784-0ef9-4616-b22d-512a8cad1f0d">730281</LocLastLocAttemptVersionLookup>
    <TrustLevel xmlns="2958f784-0ef9-4616-b22d-512a8cad1f0d">1 Microsoft Managed Content</TrustLevel>
    <CampaignTagsTaxHTField0 xmlns="2958f784-0ef9-4616-b22d-512a8cad1f0d">
      <Terms xmlns="http://schemas.microsoft.com/office/infopath/2007/PartnerControls"/>
    </CampaignTagsTaxHTField0>
    <TPNamespace xmlns="2958f784-0ef9-4616-b22d-512a8cad1f0d" xsi:nil="true"/>
    <TaxCatchAll xmlns="2958f784-0ef9-4616-b22d-512a8cad1f0d"/>
    <IsSearchable xmlns="2958f784-0ef9-4616-b22d-512a8cad1f0d">true</IsSearchable>
    <TemplateTemplateType xmlns="2958f784-0ef9-4616-b22d-512a8cad1f0d">PowerPoint 12 Default</TemplateTemplateType>
    <Markets xmlns="2958f784-0ef9-4616-b22d-512a8cad1f0d"/>
    <IntlLangReview xmlns="2958f784-0ef9-4616-b22d-512a8cad1f0d">false</IntlLangReview>
    <UAProjectedTotalWords xmlns="2958f784-0ef9-4616-b22d-512a8cad1f0d" xsi:nil="true"/>
    <OutputCachingOn xmlns="2958f784-0ef9-4616-b22d-512a8cad1f0d">false</OutputCachingOn>
    <AverageRating xmlns="2958f784-0ef9-4616-b22d-512a8cad1f0d" xsi:nil="true"/>
    <APAuthor xmlns="2958f784-0ef9-4616-b22d-512a8cad1f0d">
      <UserInfo>
        <DisplayName/>
        <AccountId>2721</AccountId>
        <AccountType/>
      </UserInfo>
    </APAuthor>
    <TPCommandLine xmlns="2958f784-0ef9-4616-b22d-512a8cad1f0d" xsi:nil="true"/>
    <LocManualTestRequired xmlns="2958f784-0ef9-4616-b22d-512a8cad1f0d">false</LocManualTestRequired>
    <TPAppVersion xmlns="2958f784-0ef9-4616-b22d-512a8cad1f0d" xsi:nil="true"/>
    <EditorialStatus xmlns="2958f784-0ef9-4616-b22d-512a8cad1f0d" xsi:nil="true"/>
    <LastModifiedDateTime xmlns="2958f784-0ef9-4616-b22d-512a8cad1f0d" xsi:nil="true"/>
    <TPLaunchHelpLinkType xmlns="2958f784-0ef9-4616-b22d-512a8cad1f0d">Template</TPLaunchHelpLinkType>
    <OriginalRelease xmlns="2958f784-0ef9-4616-b22d-512a8cad1f0d">14</OriginalRelease>
    <ScenarioTagsTaxHTField0 xmlns="2958f784-0ef9-4616-b22d-512a8cad1f0d">
      <Terms xmlns="http://schemas.microsoft.com/office/infopath/2007/PartnerControls"/>
    </ScenarioTagsTaxHTField0>
    <LocalizationTagsTaxHTField0 xmlns="2958f784-0ef9-4616-b22d-512a8cad1f0d">
      <Terms xmlns="http://schemas.microsoft.com/office/infopath/2007/PartnerControls"/>
    </LocalizationTagsTaxHTField0>
    <LocMarketGroupTiers2 xmlns="2958f784-0ef9-4616-b22d-512a8cad1f0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E95A0C693CEB341887D38A4A2B58B45040072C752107C5A7B47AA91A1EE638E6F1F" ma:contentTypeVersion="55" ma:contentTypeDescription="Create a new document." ma:contentTypeScope="" ma:versionID="3c98c83416931a21d43ed007fda5e4dd">
  <xsd:schema xmlns:xsd="http://www.w3.org/2001/XMLSchema" xmlns:xs="http://www.w3.org/2001/XMLSchema" xmlns:p="http://schemas.microsoft.com/office/2006/metadata/properties" xmlns:ns2="2958f784-0ef9-4616-b22d-512a8cad1f0d" xmlns:ns3="fb5acd76-e9f3-4601-9d69-91f53ab96ae6" targetNamespace="http://schemas.microsoft.com/office/2006/metadata/properties" ma:root="true" ma:fieldsID="938018c4f46d99993d20879d4e9ddff8" ns2:_="" ns3:_="">
    <xsd:import namespace="2958f784-0ef9-4616-b22d-512a8cad1f0d"/>
    <xsd:import namespace="fb5acd76-e9f3-4601-9d69-91f53ab96ae6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58f784-0ef9-4616-b22d-512a8cad1f0d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ca69c71e-a029-4733-aca1-cabc27411b08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D80075B-F8CE-48D6-9BD2-D195F7E115A9}" ma:internalName="CSXSubmissionMarket" ma:readOnly="false" ma:showField="MarketName" ma:web="2958f784-0ef9-4616-b22d-512a8cad1f0d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9327d1a0-1a14-4b12-a74c-0f320f972977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1F044C38-11A0-4051-9DF8-A3AFA85E16DC}" ma:internalName="InProjectListLookup" ma:readOnly="true" ma:showField="InProjectLis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3b364bcb-a06e-4da1-8475-f5243c3236b2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1F044C38-11A0-4051-9DF8-A3AFA85E16DC}" ma:internalName="LastCompleteVersionLookup" ma:readOnly="true" ma:showField="LastComplete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1F044C38-11A0-4051-9DF8-A3AFA85E16DC}" ma:internalName="LastPreviewErrorLookup" ma:readOnly="true" ma:showField="LastPreviewError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1F044C38-11A0-4051-9DF8-A3AFA85E16DC}" ma:internalName="LastPreviewResultLookup" ma:readOnly="true" ma:showField="LastPreviewResul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1F044C38-11A0-4051-9DF8-A3AFA85E16DC}" ma:internalName="LastPreviewAttemptDateLookup" ma:readOnly="true" ma:showField="LastPreviewAttemptDat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1F044C38-11A0-4051-9DF8-A3AFA85E16DC}" ma:internalName="LastPreviewedByLookup" ma:readOnly="true" ma:showField="LastPreviewedBy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1F044C38-11A0-4051-9DF8-A3AFA85E16DC}" ma:internalName="LastPreviewTimeLookup" ma:readOnly="true" ma:showField="LastPreviewTi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1F044C38-11A0-4051-9DF8-A3AFA85E16DC}" ma:internalName="LastPreviewVersionLookup" ma:readOnly="true" ma:showField="LastPreview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1F044C38-11A0-4051-9DF8-A3AFA85E16DC}" ma:internalName="LastPublishErrorLookup" ma:readOnly="true" ma:showField="LastPublishError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1F044C38-11A0-4051-9DF8-A3AFA85E16DC}" ma:internalName="LastPublishResultLookup" ma:readOnly="true" ma:showField="LastPublishResul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1F044C38-11A0-4051-9DF8-A3AFA85E16DC}" ma:internalName="LastPublishAttemptDateLookup" ma:readOnly="true" ma:showField="LastPublishAttemptDat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1F044C38-11A0-4051-9DF8-A3AFA85E16DC}" ma:internalName="LastPublishedByLookup" ma:readOnly="true" ma:showField="LastPublishedBy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1F044C38-11A0-4051-9DF8-A3AFA85E16DC}" ma:internalName="LastPublishTimeLookup" ma:readOnly="true" ma:showField="LastPublishTi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1F044C38-11A0-4051-9DF8-A3AFA85E16DC}" ma:internalName="LastPublishVersionLookup" ma:readOnly="true" ma:showField="LastPublish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AC64899A-88C0-4725-BCFC-902FA402DE74}" ma:internalName="LocLastLocAttemptVersionLookup" ma:readOnly="false" ma:showField="LastLocAttemptVersion" ma:web="2958f784-0ef9-4616-b22d-512a8cad1f0d">
      <xsd:simpleType>
        <xsd:restriction base="dms:Lookup"/>
      </xsd:simpleType>
    </xsd:element>
    <xsd:element name="LocLastLocAttemptVersionTypeLookup" ma:index="72" nillable="true" ma:displayName="Loc Last Loc Attempt Version Type" ma:default="" ma:list="{AC64899A-88C0-4725-BCFC-902FA402DE74}" ma:internalName="LocLastLocAttemptVersionTypeLookup" ma:readOnly="true" ma:showField="LastLocAttemptVersionType" ma:web="2958f784-0ef9-4616-b22d-512a8cad1f0d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AC64899A-88C0-4725-BCFC-902FA402DE74}" ma:internalName="LocNewPublishedVersionLookup" ma:readOnly="true" ma:showField="NewPublishedVersion" ma:web="2958f784-0ef9-4616-b22d-512a8cad1f0d">
      <xsd:simpleType>
        <xsd:restriction base="dms:Lookup"/>
      </xsd:simpleType>
    </xsd:element>
    <xsd:element name="LocOverallHandbackStatusLookup" ma:index="76" nillable="true" ma:displayName="Loc Overall Handback Status" ma:default="" ma:list="{AC64899A-88C0-4725-BCFC-902FA402DE74}" ma:internalName="LocOverallHandbackStatusLookup" ma:readOnly="true" ma:showField="OverallHandbackStatus" ma:web="2958f784-0ef9-4616-b22d-512a8cad1f0d">
      <xsd:simpleType>
        <xsd:restriction base="dms:Lookup"/>
      </xsd:simpleType>
    </xsd:element>
    <xsd:element name="LocOverallLocStatusLookup" ma:index="77" nillable="true" ma:displayName="Loc Overall Localize Status" ma:default="" ma:list="{AC64899A-88C0-4725-BCFC-902FA402DE74}" ma:internalName="LocOverallLocStatusLookup" ma:readOnly="true" ma:showField="OverallLocStatus" ma:web="2958f784-0ef9-4616-b22d-512a8cad1f0d">
      <xsd:simpleType>
        <xsd:restriction base="dms:Lookup"/>
      </xsd:simpleType>
    </xsd:element>
    <xsd:element name="LocOverallPreviewStatusLookup" ma:index="78" nillable="true" ma:displayName="Loc Overall Preview Status" ma:default="" ma:list="{AC64899A-88C0-4725-BCFC-902FA402DE74}" ma:internalName="LocOverallPreviewStatusLookup" ma:readOnly="true" ma:showField="OverallPreviewStatus" ma:web="2958f784-0ef9-4616-b22d-512a8cad1f0d">
      <xsd:simpleType>
        <xsd:restriction base="dms:Lookup"/>
      </xsd:simpleType>
    </xsd:element>
    <xsd:element name="LocOverallPublishStatusLookup" ma:index="79" nillable="true" ma:displayName="Loc Overall Publish Status" ma:default="" ma:list="{AC64899A-88C0-4725-BCFC-902FA402DE74}" ma:internalName="LocOverallPublishStatusLookup" ma:readOnly="true" ma:showField="OverallPublishStatus" ma:web="2958f784-0ef9-4616-b22d-512a8cad1f0d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AC64899A-88C0-4725-BCFC-902FA402DE74}" ma:internalName="LocProcessedForHandoffsLookup" ma:readOnly="true" ma:showField="ProcessedForHandoffs" ma:web="2958f784-0ef9-4616-b22d-512a8cad1f0d">
      <xsd:simpleType>
        <xsd:restriction base="dms:Lookup"/>
      </xsd:simpleType>
    </xsd:element>
    <xsd:element name="LocProcessedForMarketsLookup" ma:index="82" nillable="true" ma:displayName="Loc Processed For Markets" ma:default="" ma:list="{AC64899A-88C0-4725-BCFC-902FA402DE74}" ma:internalName="LocProcessedForMarketsLookup" ma:readOnly="true" ma:showField="ProcessedForMarkets" ma:web="2958f784-0ef9-4616-b22d-512a8cad1f0d">
      <xsd:simpleType>
        <xsd:restriction base="dms:Lookup"/>
      </xsd:simpleType>
    </xsd:element>
    <xsd:element name="LocPublishedDependentAssetsLookup" ma:index="83" nillable="true" ma:displayName="Loc Published Dependent Assets" ma:default="" ma:list="{AC64899A-88C0-4725-BCFC-902FA402DE74}" ma:internalName="LocPublishedDependentAssetsLookup" ma:readOnly="true" ma:showField="PublishedDependentAssets" ma:web="2958f784-0ef9-4616-b22d-512a8cad1f0d">
      <xsd:simpleType>
        <xsd:restriction base="dms:Lookup"/>
      </xsd:simpleType>
    </xsd:element>
    <xsd:element name="LocPublishedLinkedAssetsLookup" ma:index="84" nillable="true" ma:displayName="Loc Published Linked Assets" ma:default="" ma:list="{AC64899A-88C0-4725-BCFC-902FA402DE74}" ma:internalName="LocPublishedLinkedAssetsLookup" ma:readOnly="true" ma:showField="PublishedLinkedAssets" ma:web="2958f784-0ef9-4616-b22d-512a8cad1f0d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51ee2d3-c117-4524-b3f1-1010c3cab2a3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D80075B-F8CE-48D6-9BD2-D195F7E115A9}" ma:internalName="Markets" ma:readOnly="false" ma:showField="MarketNa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1F044C38-11A0-4051-9DF8-A3AFA85E16DC}" ma:internalName="NumOfRatingsLookup" ma:readOnly="true" ma:showField="NumOfRatings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1F044C38-11A0-4051-9DF8-A3AFA85E16DC}" ma:internalName="PublishStatusLookup" ma:readOnly="false" ma:showField="PublishStatus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54e2ea7-8c43-4b3c-9db4-bd71f7cfe4f4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33f01220-6030-4880-975f-b9ea0de09f53}" ma:internalName="TaxCatchAll" ma:showField="CatchAllData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33f01220-6030-4880-975f-b9ea0de09f53}" ma:internalName="TaxCatchAllLabel" ma:readOnly="true" ma:showField="CatchAllDataLabel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acd76-e9f3-4601-9d69-91f53ab96ae6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4171797-B2EF-4E0B-B3DB-9DC6448DA4B8}">
  <ds:schemaRefs>
    <ds:schemaRef ds:uri="fb5acd76-e9f3-4601-9d69-91f53ab96ae6"/>
    <ds:schemaRef ds:uri="http://schemas.microsoft.com/office/2006/documentManagement/types"/>
    <ds:schemaRef ds:uri="2958f784-0ef9-4616-b22d-512a8cad1f0d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62DE14D-4797-4F62-9A7C-878EC6FF1E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58f784-0ef9-4616-b22d-512a8cad1f0d"/>
    <ds:schemaRef ds:uri="fb5acd76-e9f3-4601-9d69-91f53ab96a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835B2C-9CBF-4EE7-B0FC-13C8E20BE4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728</TotalTime>
  <Words>450</Words>
  <Application>Microsoft Office PowerPoint</Application>
  <PresentationFormat>Presentación en pantalla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Wingdings 3</vt:lpstr>
      <vt:lpstr>Faceta</vt:lpstr>
      <vt:lpstr>Plan de Comunicación [NOMBRE DE TU EMPRESA] </vt:lpstr>
      <vt:lpstr>ÍNDICE</vt:lpstr>
      <vt:lpstr>[NOMBRE DE TU NEGOCIO]</vt:lpstr>
      <vt:lpstr>RESUMEN DEL MERCADO</vt:lpstr>
      <vt:lpstr>PRODUCTOS</vt:lpstr>
      <vt:lpstr>COMPETENCIA</vt:lpstr>
      <vt:lpstr>ANÁLISIS FODA</vt:lpstr>
      <vt:lpstr>OBJETIVOS DEL PLAN DE COMUNICACIÓN</vt:lpstr>
      <vt:lpstr>PÚBLICO OBJETIVO DEL PLAN DE COMUNICACIÓN</vt:lpstr>
      <vt:lpstr>ESTRATEGIA DE COMUNICACIÓN</vt:lpstr>
      <vt:lpstr>ESTRATEGIA CREATIVA</vt:lpstr>
      <vt:lpstr>MIX DE MEDIOS</vt:lpstr>
      <vt:lpstr>PLANIFICACIÓN DE RECURSOS Y PRESUPUESTOS</vt:lpstr>
      <vt:lpstr>CALENDARIO</vt:lpstr>
      <vt:lpstr>Indicadores de éxito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Comunicación [NOMBRE DE TU EMPRESA]</dc:title>
  <dc:subject/>
  <dc:creator>Chac Bron-Yr-Aur</dc:creator>
  <cp:keywords/>
  <dc:description/>
  <cp:lastModifiedBy>Maria Laura</cp:lastModifiedBy>
  <cp:revision>4</cp:revision>
  <dcterms:created xsi:type="dcterms:W3CDTF">2021-10-05T16:36:10Z</dcterms:created>
  <dcterms:modified xsi:type="dcterms:W3CDTF">2022-08-21T01:12:58Z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TC010178123082</vt:lpwstr>
  </property>
  <property fmtid="{D5CDD505-2E9C-101B-9397-08002B2CF9AE}" pid="3" name="InternalTags">
    <vt:lpwstr/>
  </property>
  <property fmtid="{D5CDD505-2E9C-101B-9397-08002B2CF9AE}" pid="4" name="ContentTypeId">
    <vt:lpwstr>0x010100DE95A0C693CEB341887D38A4A2B58B45040072C752107C5A7B47AA91A1EE638E6F1F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Order">
    <vt:r8>14134500</vt:r8>
  </property>
  <property fmtid="{D5CDD505-2E9C-101B-9397-08002B2CF9AE}" pid="10" name="HiddenCategoryTags">
    <vt:lpwstr/>
  </property>
  <property fmtid="{D5CDD505-2E9C-101B-9397-08002B2CF9AE}" pid="11" name="ImageGenStatus">
    <vt:i4>0</vt:i4>
  </property>
  <property fmtid="{D5CDD505-2E9C-101B-9397-08002B2CF9AE}" pid="12" name="CategoryTags">
    <vt:lpwstr/>
  </property>
  <property fmtid="{D5CDD505-2E9C-101B-9397-08002B2CF9AE}" pid="13" name="Applications">
    <vt:lpwstr/>
  </property>
  <property fmtid="{D5CDD505-2E9C-101B-9397-08002B2CF9AE}" pid="14" name="LocMarketGroupTiers">
    <vt:lpwstr>,t:Tier 1,t:Tier 2,t:Tier 3,</vt:lpwstr>
  </property>
</Properties>
</file>