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3" r:id="rId3"/>
    <p:sldId id="261" r:id="rId4"/>
    <p:sldId id="262" r:id="rId5"/>
    <p:sldId id="259" r:id="rId6"/>
    <p:sldId id="264" r:id="rId7"/>
    <p:sldId id="273" r:id="rId8"/>
    <p:sldId id="274" r:id="rId9"/>
    <p:sldId id="275" r:id="rId10"/>
    <p:sldId id="276" r:id="rId11"/>
    <p:sldId id="277" r:id="rId12"/>
    <p:sldId id="260" r:id="rId13"/>
  </p:sldIdLst>
  <p:sldSz cx="12192000" cy="6858000"/>
  <p:notesSz cx="7023100" cy="93091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5899" autoAdjust="0"/>
  </p:normalViewPr>
  <p:slideViewPr>
    <p:cSldViewPr snapToGrid="0">
      <p:cViewPr varScale="1">
        <p:scale>
          <a:sx n="127" d="100"/>
          <a:sy n="127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76" d="100"/>
          <a:sy n="76" d="100"/>
        </p:scale>
        <p:origin x="38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 rtl="0"/>
            <a:fld id="{D3E624CC-0968-47E7-B853-4D87162F2692}" type="datetime1">
              <a:rPr lang="es-ES" smtClean="0"/>
              <a:t>11/10/21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rtl="0"/>
            <a:fld id="{DA6FC261-E491-4C42-A663-B95247CC46D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F3202EF-28D2-461B-88FF-CA80457B63CC}" type="datetime1">
              <a:rPr lang="es-ES" smtClean="0"/>
              <a:pPr/>
              <a:t>11/10/21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rtl="0"/>
            <a:fld id="{333E963C-1534-4F8D-B2A7-66D81AA25953}" type="slidenum">
              <a:rPr lang="es-ES" noProof="0" smtClean="0"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675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981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28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89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45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42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710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790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es-ES" smtClean="0"/>
              <a:pPr rtl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63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US" noProof="0"/>
              <a:t>Click to edit Master subtitle style</a:t>
            </a:r>
            <a:endParaRPr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D613FE-24EF-4DC4-A006-50DB54775F43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0136D1-F656-478F-919A-E05467B1E607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1E29FF-9087-4F5B-99DC-22C7B99B69B1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rtl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12" name="Cuadro de texto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es-ES" noProof="0"/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es-ES" noProof="0"/>
              <a:t>”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73B085-4D72-4F6A-A07C-AB5535731B5C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AC8A97-9F17-42D2-A429-92FA7FF2D11C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9" name="Cuadro de texto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es-ES" noProof="0"/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es-ES" noProof="0"/>
              <a:t>”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F900EB-74D5-40E0-8997-AFBB52EACB9C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3" name="Marcador de posición de texto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rtlCol="0"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2CE333-18B0-4886-AE16-375CF27830BE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6" name="Marcador de posición de texto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7" name="Conector rec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9" name="Marcador de posición de texto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Marcador de posición de texto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0" name="Marcador de posición de texto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F58831-C08D-4367-AFED-087B7BCA72C9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9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s-ES" noProof="0"/>
          </a:p>
        </p:txBody>
      </p:sp>
      <p:sp>
        <p:nvSpPr>
          <p:cNvPr id="22" name="Marcador de posición de texto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9" name="Conector recto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0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s-ES" noProof="0"/>
          </a:p>
        </p:txBody>
      </p:sp>
      <p:sp>
        <p:nvSpPr>
          <p:cNvPr id="23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0" name="Conector recto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Marcador de posición de texto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1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s-ES" noProof="0"/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7BF39-EBF3-4002-A944-458ACE27F4CB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 anchorCtr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7000D3-A71B-4B09-8DC4-7BD6855AB4F8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6A5502-01FA-44C4-AC32-04E688ABC555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5AAC7E-FEF4-4409-969F-827F548B39F6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C8D130-E407-42C3-B7F1-0EC35016BF99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2BB105-2E9C-4E49-934A-1D8581E18F50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353EBE-86C7-4467-BF39-B55AAC3C153F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7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1D3FC3-5401-4A14-B22A-5E314F9110C1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EB314D-C727-491B-9E76-C88BBFF09093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2D4D08-085A-4143-ACF2-096824654C78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6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610A03-E92C-4370-9D06-7B6C1E61FBD9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Elipse 16"/>
          <p:cNvSpPr/>
          <p:nvPr userDrawn="1"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pPr rtl="0"/>
            <a:fld id="{248D4805-061F-4FE8-BEF4-C36FD38D78D9}" type="datetime1">
              <a:rPr lang="es-ES" noProof="0" smtClean="0"/>
              <a:t>11/10/21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14" name="Rectángulo 13"/>
          <p:cNvSpPr/>
          <p:nvPr userDrawn="1"/>
        </p:nvSpPr>
        <p:spPr bwMode="blackWhite"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es-ES" noProof="0" smtClean="0"/>
              <a:t>‹#›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32440" y="586380"/>
            <a:ext cx="9184799" cy="1275303"/>
          </a:xfrm>
        </p:spPr>
        <p:txBody>
          <a:bodyPr rtlCol="0"/>
          <a:lstStyle/>
          <a:p>
            <a:pPr rtl="0"/>
            <a:r>
              <a:rPr lang="es-ES" dirty="0"/>
              <a:t>Plan de Producción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[NOMBRE DEL RESPONSABLE]</a:t>
            </a: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7CEDE33A-4B6E-BA4D-B446-8F5DA2B5194A}"/>
              </a:ext>
            </a:extLst>
          </p:cNvPr>
          <p:cNvSpPr txBox="1">
            <a:spLocks/>
          </p:cNvSpPr>
          <p:nvPr/>
        </p:nvSpPr>
        <p:spPr>
          <a:xfrm>
            <a:off x="2903973" y="2244744"/>
            <a:ext cx="8912887" cy="98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5400" dirty="0"/>
              <a:t>[NOMBRE DE LA EMPRESA]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AE214C4-6692-7847-ADF5-9A7842E7E1FA}"/>
              </a:ext>
            </a:extLst>
          </p:cNvPr>
          <p:cNvSpPr txBox="1">
            <a:spLocks/>
          </p:cNvSpPr>
          <p:nvPr/>
        </p:nvSpPr>
        <p:spPr>
          <a:xfrm>
            <a:off x="1017900" y="1005378"/>
            <a:ext cx="9404723" cy="4114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>
                <a:solidFill>
                  <a:srgbClr val="00B050"/>
                </a:solidFill>
              </a:rPr>
              <a:t>Materia prima y proveedores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283893D-4436-8746-9001-DE1712AF0426}"/>
              </a:ext>
            </a:extLst>
          </p:cNvPr>
          <p:cNvSpPr txBox="1">
            <a:spLocks/>
          </p:cNvSpPr>
          <p:nvPr/>
        </p:nvSpPr>
        <p:spPr>
          <a:xfrm>
            <a:off x="1409786" y="1537940"/>
            <a:ext cx="4518741" cy="4114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>
                <a:solidFill>
                  <a:srgbClr val="92D050"/>
                </a:solidFill>
              </a:rPr>
              <a:t>Proveedores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1C90168-51B4-2543-9897-5F43C76E5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41077"/>
              </p:ext>
            </p:extLst>
          </p:nvPr>
        </p:nvGraphicFramePr>
        <p:xfrm>
          <a:off x="1017900" y="2437934"/>
          <a:ext cx="100252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310">
                  <a:extLst>
                    <a:ext uri="{9D8B030D-6E8A-4147-A177-3AD203B41FA5}">
                      <a16:colId xmlns:a16="http://schemas.microsoft.com/office/drawing/2014/main" val="2472649861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3170141186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2946178654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559971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Dirección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Teléfono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Sitio web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8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1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690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147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60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40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59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Capacidad de producción estimada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509C9A8-D135-C847-A5A7-26F01F9A6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80968"/>
              </p:ext>
            </p:extLst>
          </p:nvPr>
        </p:nvGraphicFramePr>
        <p:xfrm>
          <a:off x="2032000" y="246807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137139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946824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103759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36872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dirty="0"/>
                        <a:t>Producto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Producción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8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Día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Mes/Año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74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7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16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114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032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73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Proyección para cumplir con objetivos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dirty="0"/>
              <a:t>[A TRAVÉS DE TEXTO TO TABLAS, MUESTRA CÓMO LOS DATOS ANTERIORES ENCAJAN O NO CON LOS OBJETIVOS PLANTEADOS AL INICIO. AL MISMO TIEMPO EXPLICA CÓMO SE PUEDEN RESOLVER LOS OBSTÁCULOS PRESENTADOS PARA LOGRARLOS.]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Semblanza de empresa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dirty="0"/>
              <a:t>[ESCRIBE AQUÍ UNA BREVE SEMBLANZA HISTÓRICA DE LA EMPRESA, RESALTANDO HITOS O LOGROS IMPORTANTES]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Objetivos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dirty="0"/>
              <a:t>[APROVECHA ESTE ESPACIO PARA MENCIONAR O ENLISTAR LOS OBJETIVOS DE LA EMPRESA EN GENERAL, A CORTO, MEDIANO Y LARGO PLAZO.</a:t>
            </a:r>
            <a:br>
              <a:rPr lang="es-ES" dirty="0"/>
            </a:br>
            <a:r>
              <a:rPr lang="es-ES" dirty="0"/>
              <a:t>PRESÉNTALOS DE FORMA BREVE Y CONCISA]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Contexto Oferta - Demanda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dirty="0"/>
              <a:t>[ESCRIBE EN ESTE ESPACIO UNA BREVE EXPLICACIÓN DE LA OFERTA Y DEMANDA DEL MERCADO EN EL QUE ESTÁ LA EMPRESA. MENCIONA CIFRAS O ELEMENTOS QUE IMPACTEN POSITIVA Y NEGATIVAMENTE LA PARTICIPACIÓN DE LA COMPAÑÍA.</a:t>
            </a:r>
            <a:br>
              <a:rPr lang="es-ES" dirty="0"/>
            </a:br>
            <a:r>
              <a:rPr lang="es-ES" dirty="0"/>
              <a:t>COMO SUGERENCIA, PUEDES APOYAR ESTA LÁMINA CON GRÁFICOS O IMÁGENES QUE ILUSTREN LA INFORMACIÓN.]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Descripción de Producto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dirty="0"/>
              <a:t>[EN ESTE ESPACIO PONDRÁS UN RESUMEN GENERAL DE LOS PRODUCTOS QUE LA COMPAÑÍA OFRECE, SUS VENTAJAS COMPETITIVAS Y LAS NECESIDADES QUE SATISFACEN.]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Especificaciones de productos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81F43FB-9B69-8742-9897-F55D8B5C9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91522"/>
              </p:ext>
            </p:extLst>
          </p:nvPr>
        </p:nvGraphicFramePr>
        <p:xfrm>
          <a:off x="2032000" y="1853248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6557086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574148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82222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dirty="0"/>
                        <a:t>Producto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Descripción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Imagen Previa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61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439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57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49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65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9532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2697"/>
          </a:xfrm>
        </p:spPr>
        <p:txBody>
          <a:bodyPr rtlCol="0"/>
          <a:lstStyle/>
          <a:p>
            <a:pPr rtl="0"/>
            <a:r>
              <a:rPr lang="es-ES" dirty="0"/>
              <a:t>Procesos de Producción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81F43FB-9B69-8742-9897-F55D8B5C9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65340"/>
              </p:ext>
            </p:extLst>
          </p:nvPr>
        </p:nvGraphicFramePr>
        <p:xfrm>
          <a:off x="2032000" y="2677213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6557086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574148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82222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dirty="0"/>
                        <a:t>Etapa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61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439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57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49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65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953282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4AE214C4-6692-7847-ADF5-9A7842E7E1FA}"/>
              </a:ext>
            </a:extLst>
          </p:cNvPr>
          <p:cNvSpPr txBox="1">
            <a:spLocks/>
          </p:cNvSpPr>
          <p:nvPr/>
        </p:nvSpPr>
        <p:spPr>
          <a:xfrm>
            <a:off x="1027948" y="1286731"/>
            <a:ext cx="9404723" cy="6726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>
                <a:solidFill>
                  <a:srgbClr val="00B050"/>
                </a:solidFill>
              </a:rPr>
              <a:t>Actividades del proceso de producción</a:t>
            </a:r>
          </a:p>
        </p:txBody>
      </p:sp>
    </p:spTree>
    <p:extLst>
      <p:ext uri="{BB962C8B-B14F-4D97-AF65-F5344CB8AC3E}">
        <p14:creationId xmlns:p14="http://schemas.microsoft.com/office/powerpoint/2010/main" val="325160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AE214C4-6692-7847-ADF5-9A7842E7E1FA}"/>
              </a:ext>
            </a:extLst>
          </p:cNvPr>
          <p:cNvSpPr txBox="1">
            <a:spLocks/>
          </p:cNvSpPr>
          <p:nvPr/>
        </p:nvSpPr>
        <p:spPr>
          <a:xfrm>
            <a:off x="1017900" y="1005378"/>
            <a:ext cx="9404723" cy="4114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>
                <a:solidFill>
                  <a:srgbClr val="00B050"/>
                </a:solidFill>
              </a:rPr>
              <a:t>Materia prima y proveedores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283893D-4436-8746-9001-DE1712AF0426}"/>
              </a:ext>
            </a:extLst>
          </p:cNvPr>
          <p:cNvSpPr txBox="1">
            <a:spLocks/>
          </p:cNvSpPr>
          <p:nvPr/>
        </p:nvSpPr>
        <p:spPr>
          <a:xfrm>
            <a:off x="1409786" y="1537940"/>
            <a:ext cx="4518741" cy="4114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>
                <a:solidFill>
                  <a:srgbClr val="92D050"/>
                </a:solidFill>
              </a:rPr>
              <a:t>Requerimientos de materias primas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1C90168-51B4-2543-9897-5F43C76E5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139524"/>
              </p:ext>
            </p:extLst>
          </p:nvPr>
        </p:nvGraphicFramePr>
        <p:xfrm>
          <a:off x="1017900" y="2437934"/>
          <a:ext cx="100252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310">
                  <a:extLst>
                    <a:ext uri="{9D8B030D-6E8A-4147-A177-3AD203B41FA5}">
                      <a16:colId xmlns:a16="http://schemas.microsoft.com/office/drawing/2014/main" val="2472649861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3170141186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2946178654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559971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dirty="0"/>
                        <a:t>Nombre de producto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Presentación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Precio Unitario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8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1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690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147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60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40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34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AE214C4-6692-7847-ADF5-9A7842E7E1FA}"/>
              </a:ext>
            </a:extLst>
          </p:cNvPr>
          <p:cNvSpPr txBox="1">
            <a:spLocks/>
          </p:cNvSpPr>
          <p:nvPr/>
        </p:nvSpPr>
        <p:spPr>
          <a:xfrm>
            <a:off x="1017900" y="1005378"/>
            <a:ext cx="9404723" cy="4114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>
                <a:solidFill>
                  <a:srgbClr val="00B050"/>
                </a:solidFill>
              </a:rPr>
              <a:t>Materia prima y proveedores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283893D-4436-8746-9001-DE1712AF0426}"/>
              </a:ext>
            </a:extLst>
          </p:cNvPr>
          <p:cNvSpPr txBox="1">
            <a:spLocks/>
          </p:cNvSpPr>
          <p:nvPr/>
        </p:nvSpPr>
        <p:spPr>
          <a:xfrm>
            <a:off x="1409786" y="1537940"/>
            <a:ext cx="4518741" cy="4114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>
                <a:solidFill>
                  <a:srgbClr val="92D050"/>
                </a:solidFill>
              </a:rPr>
              <a:t>Requerimientos de insumos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1C90168-51B4-2543-9897-5F43C76E5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87234"/>
              </p:ext>
            </p:extLst>
          </p:nvPr>
        </p:nvGraphicFramePr>
        <p:xfrm>
          <a:off x="1017900" y="2437934"/>
          <a:ext cx="100252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310">
                  <a:extLst>
                    <a:ext uri="{9D8B030D-6E8A-4147-A177-3AD203B41FA5}">
                      <a16:colId xmlns:a16="http://schemas.microsoft.com/office/drawing/2014/main" val="2472649861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3170141186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2946178654"/>
                    </a:ext>
                  </a:extLst>
                </a:gridCol>
                <a:gridCol w="2506310">
                  <a:extLst>
                    <a:ext uri="{9D8B030D-6E8A-4147-A177-3AD203B41FA5}">
                      <a16:colId xmlns:a16="http://schemas.microsoft.com/office/drawing/2014/main" val="559971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dirty="0"/>
                        <a:t>Nombre de insumo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Presentación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Precio Unitario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dirty="0"/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8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1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690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147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60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40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25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trategia de negocios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37862_TF03417222" id="{931EB023-D6F1-4F90-B3D7-C24BD85FACDA}" vid="{CCF0D47F-B3FF-4536-A4BC-53E3864C0ED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Estrategia de negocios</Template>
  <TotalTime>19</TotalTime>
  <Words>275</Words>
  <Application>Microsoft Macintosh PowerPoint</Application>
  <PresentationFormat>Widescreen</PresentationFormat>
  <Paragraphs>58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Estrategia de negocios</vt:lpstr>
      <vt:lpstr>Plan de Producción</vt:lpstr>
      <vt:lpstr>Semblanza de empresa</vt:lpstr>
      <vt:lpstr>Objetivos</vt:lpstr>
      <vt:lpstr>Contexto Oferta - Demanda</vt:lpstr>
      <vt:lpstr>Descripción de Producto</vt:lpstr>
      <vt:lpstr>Especificaciones de productos</vt:lpstr>
      <vt:lpstr>Procesos de Producción</vt:lpstr>
      <vt:lpstr>PowerPoint Presentation</vt:lpstr>
      <vt:lpstr>PowerPoint Presentation</vt:lpstr>
      <vt:lpstr>PowerPoint Presentation</vt:lpstr>
      <vt:lpstr>Capacidad de producción estimada</vt:lpstr>
      <vt:lpstr>Proyección para cumplir con objetivos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Producción</dc:title>
  <dc:creator>Chac Bron-Yr-Aur</dc:creator>
  <cp:lastModifiedBy>Chac Bron-Yr-Aur</cp:lastModifiedBy>
  <cp:revision>1</cp:revision>
  <cp:lastPrinted>2012-08-15T21:38:02Z</cp:lastPrinted>
  <dcterms:created xsi:type="dcterms:W3CDTF">2021-10-11T19:06:52Z</dcterms:created>
  <dcterms:modified xsi:type="dcterms:W3CDTF">2021-10-11T19:26:11Z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