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058400" cy="7772400"/>
  <p:notesSz cx="6858000" cy="9144000"/>
  <p:embeddedFontLst>
    <p:embeddedFont>
      <p:font typeface="Roboto Bold" panose="020B0604020202020204" charset="0"/>
      <p:regular r:id="rId4"/>
    </p:embeddedFont>
    <p:embeddedFont>
      <p:font typeface="League Spartan" panose="020B0604020202020204" charset="0"/>
      <p:regular r:id="rId5"/>
    </p:embeddedFont>
    <p:embeddedFont>
      <p:font typeface="Calibri" panose="020F0502020204030204" pitchFamily="34" charset="0"/>
      <p:regular r:id="rId6"/>
      <p:bold r:id="rId7"/>
      <p:italic r:id="rId8"/>
      <p:boldItalic r:id="rId9"/>
    </p:embeddedFont>
    <p:embeddedFont>
      <p:font typeface="Arimo" panose="020B0604020202020204" charset="0"/>
      <p:regular r:id="rId10"/>
    </p:embeddedFont>
    <p:embeddedFont>
      <p:font typeface="Arimo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22" autoAdjust="0"/>
  </p:normalViewPr>
  <p:slideViewPr>
    <p:cSldViewPr>
      <p:cViewPr varScale="1">
        <p:scale>
          <a:sx n="65" d="100"/>
          <a:sy n="65" d="100"/>
        </p:scale>
        <p:origin x="13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4"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0" name="Group 10"/>
          <p:cNvGrpSpPr/>
          <p:nvPr/>
        </p:nvGrpSpPr>
        <p:grpSpPr>
          <a:xfrm>
            <a:off x="6995385" y="2944882"/>
            <a:ext cx="2800688" cy="2436564"/>
            <a:chOff x="0" y="0"/>
            <a:chExt cx="3734250" cy="3248752"/>
          </a:xfrm>
        </p:grpSpPr>
        <p:sp>
          <p:nvSpPr>
            <p:cNvPr id="11" name="TextBox 11"/>
            <p:cNvSpPr txBox="1"/>
            <p:nvPr/>
          </p:nvSpPr>
          <p:spPr>
            <a:xfrm>
              <a:off x="0" y="0"/>
              <a:ext cx="3734250" cy="3248752"/>
            </a:xfrm>
            <a:prstGeom prst="rect">
              <a:avLst/>
            </a:prstGeom>
          </p:spPr>
          <p:txBody>
            <a:bodyPr lIns="0" tIns="0" rIns="0" bIns="0" rtlCol="0" anchor="t">
              <a:spAutoFit/>
            </a:bodyPr>
            <a:lstStyle/>
            <a:p>
              <a:pPr algn="ctr">
                <a:lnSpc>
                  <a:spcPts val="3764"/>
                </a:lnSpc>
              </a:pPr>
              <a:r>
                <a:rPr lang="en-US" sz="3136" dirty="0" smtClean="0">
                  <a:solidFill>
                    <a:schemeClr val="tx2">
                      <a:lumMod val="60000"/>
                      <a:lumOff val="40000"/>
                    </a:schemeClr>
                  </a:solidFill>
                  <a:latin typeface="League Spartan"/>
                </a:rPr>
                <a:t>SI CUIDAMOS EL AGUA, CUIDAMOS A LA TIERRA</a:t>
              </a:r>
              <a:endParaRPr lang="en-US" sz="3136" dirty="0">
                <a:solidFill>
                  <a:schemeClr val="tx2">
                    <a:lumMod val="60000"/>
                    <a:lumOff val="40000"/>
                  </a:schemeClr>
                </a:solidFill>
                <a:latin typeface="Arimo"/>
              </a:endParaRPr>
            </a:p>
          </p:txBody>
        </p:sp>
        <p:sp>
          <p:nvSpPr>
            <p:cNvPr id="12" name="TextBox 12"/>
            <p:cNvSpPr txBox="1"/>
            <p:nvPr/>
          </p:nvSpPr>
          <p:spPr>
            <a:xfrm>
              <a:off x="0" y="2186647"/>
              <a:ext cx="3734250" cy="309401"/>
            </a:xfrm>
            <a:prstGeom prst="rect">
              <a:avLst/>
            </a:prstGeom>
          </p:spPr>
          <p:txBody>
            <a:bodyPr lIns="0" tIns="0" rIns="0" bIns="0" rtlCol="0" anchor="t">
              <a:spAutoFit/>
            </a:bodyPr>
            <a:lstStyle/>
            <a:p>
              <a:pPr algn="ctr">
                <a:lnSpc>
                  <a:spcPts val="1921"/>
                </a:lnSpc>
              </a:pPr>
              <a:endParaRPr lang="en-US" sz="1537" spc="76" dirty="0">
                <a:solidFill>
                  <a:srgbClr val="000000"/>
                </a:solidFill>
                <a:latin typeface="Roboto Bold"/>
              </a:endParaRPr>
            </a:p>
          </p:txBody>
        </p:sp>
      </p:grpSp>
      <p:sp>
        <p:nvSpPr>
          <p:cNvPr id="19" name="TextBox 19"/>
          <p:cNvSpPr txBox="1"/>
          <p:nvPr/>
        </p:nvSpPr>
        <p:spPr>
          <a:xfrm>
            <a:off x="3558644" y="9027618"/>
            <a:ext cx="2936674" cy="1478449"/>
          </a:xfrm>
          <a:prstGeom prst="rect">
            <a:avLst/>
          </a:prstGeom>
        </p:spPr>
        <p:txBody>
          <a:bodyPr lIns="0" tIns="0" rIns="0" bIns="0" rtlCol="0" anchor="t">
            <a:spAutoFit/>
          </a:bodyPr>
          <a:lstStyle/>
          <a:p>
            <a:pPr marL="302265" lvl="1" indent="-151133">
              <a:lnSpc>
                <a:spcPts val="1960"/>
              </a:lnSpc>
              <a:buFont typeface="Arial"/>
              <a:buChar char="•"/>
            </a:pPr>
            <a:r>
              <a:rPr lang="en-US" sz="1400">
                <a:solidFill>
                  <a:srgbClr val="000000"/>
                </a:solidFill>
                <a:latin typeface="Arimo"/>
              </a:rPr>
              <a:t>Se deben usar barandas si existe riesgo de caída libre, por ejemplo, cuando los caballetes son usados cerca de una ventana.</a:t>
            </a:r>
          </a:p>
          <a:p>
            <a:pPr>
              <a:lnSpc>
                <a:spcPts val="1960"/>
              </a:lnSpc>
            </a:pPr>
            <a:endParaRPr lang="en-US" sz="1400">
              <a:solidFill>
                <a:srgbClr val="000000"/>
              </a:solidFill>
              <a:latin typeface="Arimo"/>
            </a:endParaRPr>
          </a:p>
        </p:txBody>
      </p:sp>
      <p:sp>
        <p:nvSpPr>
          <p:cNvPr id="20" name="TextBox 20"/>
          <p:cNvSpPr txBox="1"/>
          <p:nvPr/>
        </p:nvSpPr>
        <p:spPr>
          <a:xfrm>
            <a:off x="6927391" y="5785074"/>
            <a:ext cx="2936674" cy="1538883"/>
          </a:xfrm>
          <a:prstGeom prst="rect">
            <a:avLst/>
          </a:prstGeom>
        </p:spPr>
        <p:txBody>
          <a:bodyPr lIns="0" tIns="0" rIns="0" bIns="0" rtlCol="0" anchor="t">
            <a:spAutoFit/>
          </a:bodyPr>
          <a:lstStyle/>
          <a:p>
            <a:pPr algn="ctr">
              <a:lnSpc>
                <a:spcPts val="1960"/>
              </a:lnSpc>
            </a:pPr>
            <a:r>
              <a:rPr lang="es-ES" sz="1600" dirty="0" smtClean="0">
                <a:solidFill>
                  <a:srgbClr val="00B050"/>
                </a:solidFill>
                <a:latin typeface="League Spartan" panose="020B0604020202020204" charset="0"/>
              </a:rPr>
              <a:t>Nuestro planeta está compuesto por casi un 70% de agua, pero menos del 3% de ella es apta para consumo humano.</a:t>
            </a:r>
            <a:endParaRPr lang="en-US" sz="1600" dirty="0">
              <a:solidFill>
                <a:srgbClr val="00B050"/>
              </a:solidFill>
              <a:latin typeface="League Spartan" panose="020B0604020202020204" charset="0"/>
            </a:endParaRPr>
          </a:p>
          <a:p>
            <a:pPr>
              <a:lnSpc>
                <a:spcPts val="1960"/>
              </a:lnSpc>
            </a:pPr>
            <a:endParaRPr lang="en-US" sz="1400" dirty="0">
              <a:solidFill>
                <a:srgbClr val="00B050"/>
              </a:solidFill>
              <a:latin typeface="Arimo Bold"/>
            </a:endParaRPr>
          </a:p>
        </p:txBody>
      </p:sp>
      <p:pic>
        <p:nvPicPr>
          <p:cNvPr id="21" name="Imagen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47179" y="336260"/>
            <a:ext cx="1697098" cy="2424426"/>
          </a:xfrm>
          <a:prstGeom prst="ellipse">
            <a:avLst/>
          </a:prstGeom>
          <a:ln>
            <a:noFill/>
          </a:ln>
          <a:effectLst>
            <a:softEdge rad="112500"/>
          </a:effectLst>
        </p:spPr>
      </p:pic>
      <p:sp>
        <p:nvSpPr>
          <p:cNvPr id="24" name="TextBox 16"/>
          <p:cNvSpPr txBox="1"/>
          <p:nvPr/>
        </p:nvSpPr>
        <p:spPr>
          <a:xfrm>
            <a:off x="245288" y="505866"/>
            <a:ext cx="2936674" cy="233205"/>
          </a:xfrm>
          <a:prstGeom prst="rect">
            <a:avLst/>
          </a:prstGeom>
        </p:spPr>
        <p:txBody>
          <a:bodyPr lIns="0" tIns="0" rIns="0" bIns="0" rtlCol="0" anchor="t">
            <a:spAutoFit/>
          </a:bodyPr>
          <a:lstStyle/>
          <a:p>
            <a:pPr>
              <a:lnSpc>
                <a:spcPts val="1960"/>
              </a:lnSpc>
            </a:pPr>
            <a:endParaRPr lang="en-US" sz="1400" dirty="0">
              <a:solidFill>
                <a:srgbClr val="000000"/>
              </a:solidFill>
              <a:latin typeface="Arimo"/>
            </a:endParaRPr>
          </a:p>
        </p:txBody>
      </p:sp>
      <p:sp>
        <p:nvSpPr>
          <p:cNvPr id="25" name="TextBox 16"/>
          <p:cNvSpPr txBox="1"/>
          <p:nvPr/>
        </p:nvSpPr>
        <p:spPr>
          <a:xfrm>
            <a:off x="92888" y="353466"/>
            <a:ext cx="2936674" cy="233205"/>
          </a:xfrm>
          <a:prstGeom prst="rect">
            <a:avLst/>
          </a:prstGeom>
        </p:spPr>
        <p:txBody>
          <a:bodyPr lIns="0" tIns="0" rIns="0" bIns="0" rtlCol="0" anchor="t">
            <a:spAutoFit/>
          </a:bodyPr>
          <a:lstStyle/>
          <a:p>
            <a:pPr>
              <a:lnSpc>
                <a:spcPts val="1960"/>
              </a:lnSpc>
            </a:pPr>
            <a:endParaRPr lang="en-US" sz="1400" dirty="0">
              <a:solidFill>
                <a:srgbClr val="000000"/>
              </a:solidFill>
              <a:latin typeface="Arimo"/>
            </a:endParaRPr>
          </a:p>
        </p:txBody>
      </p:sp>
      <p:sp>
        <p:nvSpPr>
          <p:cNvPr id="26" name="TextBox 16"/>
          <p:cNvSpPr txBox="1"/>
          <p:nvPr/>
        </p:nvSpPr>
        <p:spPr>
          <a:xfrm>
            <a:off x="192748" y="353466"/>
            <a:ext cx="2936674" cy="7109639"/>
          </a:xfrm>
          <a:prstGeom prst="rect">
            <a:avLst/>
          </a:prstGeom>
        </p:spPr>
        <p:txBody>
          <a:bodyPr lIns="0" tIns="0" rIns="0" bIns="0" rtlCol="0" anchor="t">
            <a:spAutoFit/>
          </a:bodyPr>
          <a:lstStyle/>
          <a:p>
            <a:r>
              <a:rPr lang="es-ES" sz="1400" dirty="0">
                <a:solidFill>
                  <a:schemeClr val="tx2">
                    <a:lumMod val="60000"/>
                    <a:lumOff val="40000"/>
                  </a:schemeClr>
                </a:solidFill>
                <a:latin typeface="League Spartan" panose="020B0604020202020204" charset="0"/>
              </a:rPr>
              <a:t>El agua está en el epicentro del desarrollo sostenible y es fundamental para el desarrollo socioeconómico, la energía, la producción de alimentos, los ecosistemas y para la supervivencia de los seres humanos. El agua también forma parte crucial de la adaptación al cambio climático, y es un decisivo vínculo entre la sociedad y el medioambiente</a:t>
            </a:r>
            <a:r>
              <a:rPr lang="es-ES" sz="1400" dirty="0" smtClean="0">
                <a:solidFill>
                  <a:schemeClr val="tx2">
                    <a:lumMod val="60000"/>
                    <a:lumOff val="40000"/>
                  </a:schemeClr>
                </a:solidFill>
                <a:latin typeface="League Spartan" panose="020B0604020202020204" charset="0"/>
              </a:rPr>
              <a:t>.</a:t>
            </a:r>
          </a:p>
          <a:p>
            <a:endParaRPr lang="es-ES" sz="1400" dirty="0">
              <a:solidFill>
                <a:schemeClr val="tx2">
                  <a:lumMod val="60000"/>
                  <a:lumOff val="40000"/>
                </a:schemeClr>
              </a:solidFill>
              <a:latin typeface="League Spartan" panose="020B0604020202020204" charset="0"/>
            </a:endParaRPr>
          </a:p>
          <a:p>
            <a:r>
              <a:rPr lang="es-ES" sz="1400" dirty="0">
                <a:solidFill>
                  <a:schemeClr val="tx2">
                    <a:lumMod val="60000"/>
                    <a:lumOff val="40000"/>
                  </a:schemeClr>
                </a:solidFill>
                <a:latin typeface="League Spartan" panose="020B0604020202020204" charset="0"/>
              </a:rPr>
              <a:t>A</a:t>
            </a:r>
            <a:r>
              <a:rPr lang="es-ES" sz="1400" dirty="0" smtClean="0">
                <a:solidFill>
                  <a:schemeClr val="tx2">
                    <a:lumMod val="60000"/>
                    <a:lumOff val="40000"/>
                  </a:schemeClr>
                </a:solidFill>
                <a:latin typeface="League Spartan" panose="020B0604020202020204" charset="0"/>
              </a:rPr>
              <a:t>demás</a:t>
            </a:r>
            <a:r>
              <a:rPr lang="es-ES" sz="1400" dirty="0">
                <a:solidFill>
                  <a:schemeClr val="tx2">
                    <a:lumMod val="60000"/>
                    <a:lumOff val="40000"/>
                  </a:schemeClr>
                </a:solidFill>
                <a:latin typeface="League Spartan" panose="020B0604020202020204" charset="0"/>
              </a:rPr>
              <a:t>, </a:t>
            </a:r>
            <a:r>
              <a:rPr lang="es-ES" sz="1400" smtClean="0">
                <a:solidFill>
                  <a:schemeClr val="tx2">
                    <a:lumMod val="60000"/>
                    <a:lumOff val="40000"/>
                  </a:schemeClr>
                </a:solidFill>
                <a:latin typeface="League Spartan" panose="020B0604020202020204" charset="0"/>
              </a:rPr>
              <a:t>también es una </a:t>
            </a:r>
            <a:r>
              <a:rPr lang="es-ES" sz="1400" dirty="0">
                <a:solidFill>
                  <a:schemeClr val="tx2">
                    <a:lumMod val="60000"/>
                    <a:lumOff val="40000"/>
                  </a:schemeClr>
                </a:solidFill>
                <a:latin typeface="League Spartan" panose="020B0604020202020204" charset="0"/>
              </a:rPr>
              <a:t>cuestión de derechos. A medida que crece la población mundial se genera una necesidad creciente de conciliar la competencia entre las demandas comerciales de los recursos hídricos para que las comunidades tengan lo suficiente para satisfacer sus necesidades</a:t>
            </a:r>
            <a:r>
              <a:rPr lang="es-ES" sz="1400" dirty="0" smtClean="0">
                <a:solidFill>
                  <a:schemeClr val="tx2">
                    <a:lumMod val="60000"/>
                    <a:lumOff val="40000"/>
                  </a:schemeClr>
                </a:solidFill>
                <a:latin typeface="League Spartan" panose="020B0604020202020204" charset="0"/>
              </a:rPr>
              <a:t>.</a:t>
            </a:r>
          </a:p>
          <a:p>
            <a:endParaRPr lang="es-ES" sz="1400" dirty="0">
              <a:solidFill>
                <a:schemeClr val="tx2">
                  <a:lumMod val="60000"/>
                  <a:lumOff val="40000"/>
                </a:schemeClr>
              </a:solidFill>
              <a:latin typeface="League Spartan" panose="020B0604020202020204" charset="0"/>
            </a:endParaRPr>
          </a:p>
          <a:p>
            <a:r>
              <a:rPr lang="es-ES" sz="1400" dirty="0" smtClean="0">
                <a:solidFill>
                  <a:schemeClr val="tx2">
                    <a:lumMod val="60000"/>
                    <a:lumOff val="40000"/>
                  </a:schemeClr>
                </a:solidFill>
                <a:latin typeface="League Spartan" panose="020B0604020202020204" charset="0"/>
              </a:rPr>
              <a:t>Merece </a:t>
            </a:r>
            <a:r>
              <a:rPr lang="es-ES" sz="1400" dirty="0">
                <a:solidFill>
                  <a:schemeClr val="tx2">
                    <a:lumMod val="60000"/>
                    <a:lumOff val="40000"/>
                  </a:schemeClr>
                </a:solidFill>
                <a:latin typeface="League Spartan" panose="020B0604020202020204" charset="0"/>
              </a:rPr>
              <a:t>la pena destacar que las mujeres y las niñas deben tener acceso a instalaciones de saneamiento limpias que respeten su privacidad para cuidar de su menstruación y para que tengan una maternidad digna y segura</a:t>
            </a:r>
            <a:r>
              <a:rPr lang="es-ES" sz="1400" dirty="0" smtClean="0">
                <a:solidFill>
                  <a:schemeClr val="tx2">
                    <a:lumMod val="60000"/>
                    <a:lumOff val="40000"/>
                  </a:schemeClr>
                </a:solidFill>
                <a:latin typeface="League Spartan" panose="020B0604020202020204" charset="0"/>
              </a:rPr>
              <a:t>.</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67241" y="336260"/>
            <a:ext cx="3390325" cy="69704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6E6E6"/>
        </a:solidFill>
        <a:effectLst/>
      </p:bgPr>
    </p:bg>
    <p:spTree>
      <p:nvGrpSpPr>
        <p:cNvPr id="1" name=""/>
        <p:cNvGrpSpPr/>
        <p:nvPr/>
      </p:nvGrpSpPr>
      <p:grpSpPr>
        <a:xfrm>
          <a:off x="0" y="0"/>
          <a:ext cx="0" cy="0"/>
          <a:chOff x="0" y="0"/>
          <a:chExt cx="0" cy="0"/>
        </a:xfrm>
      </p:grpSpPr>
      <p:sp>
        <p:nvSpPr>
          <p:cNvPr id="4" name="TextBox 4"/>
          <p:cNvSpPr txBox="1"/>
          <p:nvPr/>
        </p:nvSpPr>
        <p:spPr>
          <a:xfrm>
            <a:off x="3691188" y="5467482"/>
            <a:ext cx="2828925" cy="1986441"/>
          </a:xfrm>
          <a:prstGeom prst="rect">
            <a:avLst/>
          </a:prstGeom>
        </p:spPr>
        <p:txBody>
          <a:bodyPr anchor="t" bIns="0" lIns="0" rIns="0" rtlCol="0" tIns="0">
            <a:spAutoFit/>
          </a:bodyPr>
          <a:lstStyle/>
          <a:p>
            <a:pPr algn="ctr">
              <a:lnSpc>
                <a:spcPts val="2583"/>
              </a:lnSpc>
            </a:pPr>
            <a:r>
              <a:rPr dirty="0" lang="es-ES" smtClean="0">
                <a:solidFill>
                  <a:srgbClr val="0070C0"/>
                </a:solidFill>
                <a:latin charset="0" panose="020B0604020202020204" typeface="League Spartan"/>
              </a:rPr>
              <a:t>2.200 millones de personas carecen de acceso a servicios de agua potable gestionados de forma segura.</a:t>
            </a:r>
            <a:endParaRPr dirty="0" lang="en-US" sz="1899">
              <a:solidFill>
                <a:srgbClr val="0070C0"/>
              </a:solidFill>
              <a:latin charset="0" panose="020B0604020202020204" typeface="League Spartan"/>
            </a:endParaRPr>
          </a:p>
        </p:txBody>
      </p:sp>
      <p:sp>
        <p:nvSpPr>
          <p:cNvPr id="6" name="TextBox 6"/>
          <p:cNvSpPr txBox="1"/>
          <p:nvPr/>
        </p:nvSpPr>
        <p:spPr>
          <a:xfrm>
            <a:off x="434631" y="3581400"/>
            <a:ext cx="2936674" cy="4390946"/>
          </a:xfrm>
          <a:prstGeom prst="rect">
            <a:avLst/>
          </a:prstGeom>
        </p:spPr>
        <p:txBody>
          <a:bodyPr anchor="t" bIns="0" lIns="0" rIns="0" rtlCol="0" tIns="0">
            <a:spAutoFit/>
          </a:bodyPr>
          <a:lstStyle/>
          <a:p>
            <a:pPr indent="-285750" marL="285750">
              <a:buFont charset="0" panose="020B0604020202020204" pitchFamily="34" typeface="Arial"/>
              <a:buChar char="•"/>
            </a:pPr>
            <a:r>
              <a:rPr dirty="0" lang="es-ES" smtClean="0" sz="1400">
                <a:solidFill>
                  <a:schemeClr val="tx2">
                    <a:lumMod val="60000"/>
                    <a:lumOff val="40000"/>
                  </a:schemeClr>
                </a:solidFill>
                <a:latin charset="0" panose="020B0604020202020204" typeface="League Spartan"/>
              </a:rPr>
              <a:t>Más </a:t>
            </a:r>
            <a:r>
              <a:rPr dirty="0" lang="es-ES" sz="1400">
                <a:solidFill>
                  <a:schemeClr val="tx2">
                    <a:lumMod val="60000"/>
                    <a:lumOff val="40000"/>
                  </a:schemeClr>
                </a:solidFill>
                <a:latin charset="0" panose="020B0604020202020204" typeface="League Spartan"/>
              </a:rPr>
              <a:t>de la mitad de la población – 4 200 millones de personas - carecen de servicios de saneamiento gestionados de forma </a:t>
            </a:r>
            <a:r>
              <a:rPr dirty="0" lang="es-ES" smtClean="0" sz="1400">
                <a:solidFill>
                  <a:schemeClr val="tx2">
                    <a:lumMod val="60000"/>
                    <a:lumOff val="40000"/>
                  </a:schemeClr>
                </a:solidFill>
                <a:latin charset="0" panose="020B0604020202020204" typeface="League Spartan"/>
              </a:rPr>
              <a:t>segura.</a:t>
            </a:r>
            <a:r>
              <a:rPr dirty="0" lang="es-ES" sz="1400">
                <a:solidFill>
                  <a:schemeClr val="tx2">
                    <a:lumMod val="60000"/>
                    <a:lumOff val="40000"/>
                  </a:schemeClr>
                </a:solidFill>
                <a:latin charset="0" panose="020B0604020202020204" typeface="League Spartan"/>
              </a:rPr>
              <a:t> </a:t>
            </a:r>
            <a:endParaRPr dirty="0" lang="es-ES" smtClean="0" sz="1400">
              <a:solidFill>
                <a:schemeClr val="tx2">
                  <a:lumMod val="60000"/>
                  <a:lumOff val="40000"/>
                </a:schemeClr>
              </a:solidFill>
              <a:latin charset="0" panose="020B0604020202020204" typeface="League Spartan"/>
            </a:endParaRPr>
          </a:p>
          <a:p>
            <a:pPr indent="-285750" marL="285750">
              <a:buFont charset="0" panose="020B0604020202020204" pitchFamily="34" typeface="Arial"/>
              <a:buChar char="•"/>
            </a:pPr>
            <a:r>
              <a:rPr dirty="0" lang="es-ES" smtClean="0" sz="1400">
                <a:solidFill>
                  <a:schemeClr val="tx2">
                    <a:lumMod val="60000"/>
                    <a:lumOff val="40000"/>
                  </a:schemeClr>
                </a:solidFill>
                <a:latin charset="0" panose="020B0604020202020204" typeface="League Spartan"/>
              </a:rPr>
              <a:t>297 </a:t>
            </a:r>
            <a:r>
              <a:rPr dirty="0" lang="es-ES" sz="1400">
                <a:solidFill>
                  <a:schemeClr val="tx2">
                    <a:lumMod val="60000"/>
                    <a:lumOff val="40000"/>
                  </a:schemeClr>
                </a:solidFill>
                <a:latin charset="0" panose="020B0604020202020204" typeface="League Spartan"/>
              </a:rPr>
              <a:t>000 niños menores de cinco años mueren cada año debido a enfermedades diarreicas causadas por las malas condiciones sanitarias o agua no </a:t>
            </a:r>
            <a:r>
              <a:rPr dirty="0" lang="es-ES" smtClean="0" sz="1400">
                <a:solidFill>
                  <a:schemeClr val="tx2">
                    <a:lumMod val="60000"/>
                    <a:lumOff val="40000"/>
                  </a:schemeClr>
                </a:solidFill>
                <a:latin charset="0" panose="020B0604020202020204" typeface="League Spartan"/>
              </a:rPr>
              <a:t>potable.</a:t>
            </a:r>
            <a:endParaRPr dirty="0" lang="es-ES" sz="1400">
              <a:solidFill>
                <a:schemeClr val="tx2">
                  <a:lumMod val="60000"/>
                  <a:lumOff val="40000"/>
                </a:schemeClr>
              </a:solidFill>
              <a:latin charset="0" panose="020B0604020202020204" typeface="League Spartan"/>
            </a:endParaRPr>
          </a:p>
          <a:p>
            <a:pPr indent="-285750" marL="285750">
              <a:buFont charset="0" panose="020B0604020202020204" pitchFamily="34" typeface="Arial"/>
              <a:buChar char="•"/>
            </a:pPr>
            <a:r>
              <a:rPr dirty="0" lang="es-ES" smtClean="0" sz="1400">
                <a:solidFill>
                  <a:schemeClr val="tx2">
                    <a:lumMod val="60000"/>
                    <a:lumOff val="40000"/>
                  </a:schemeClr>
                </a:solidFill>
                <a:latin charset="0" panose="020B0604020202020204" typeface="League Spartan"/>
              </a:rPr>
              <a:t>2 </a:t>
            </a:r>
            <a:r>
              <a:rPr dirty="0" lang="es-ES" sz="1400">
                <a:solidFill>
                  <a:schemeClr val="tx2">
                    <a:lumMod val="60000"/>
                    <a:lumOff val="40000"/>
                  </a:schemeClr>
                </a:solidFill>
                <a:latin charset="0" panose="020B0604020202020204" typeface="League Spartan"/>
              </a:rPr>
              <a:t>000 millones de personas viven en países que sufren escasez de </a:t>
            </a:r>
            <a:r>
              <a:rPr dirty="0" lang="es-ES" smtClean="0" sz="1400">
                <a:solidFill>
                  <a:schemeClr val="tx2">
                    <a:lumMod val="60000"/>
                    <a:lumOff val="40000"/>
                  </a:schemeClr>
                </a:solidFill>
                <a:latin charset="0" panose="020B0604020202020204" typeface="League Spartan"/>
              </a:rPr>
              <a:t>agua.</a:t>
            </a:r>
            <a:endParaRPr dirty="0" lang="es-ES" sz="1400">
              <a:solidFill>
                <a:schemeClr val="tx2">
                  <a:lumMod val="60000"/>
                  <a:lumOff val="40000"/>
                </a:schemeClr>
              </a:solidFill>
              <a:latin charset="0" panose="020B0604020202020204" typeface="League Spartan"/>
            </a:endParaRPr>
          </a:p>
          <a:p>
            <a:pPr indent="-285750" marL="285750">
              <a:buFont charset="0" panose="020B0604020202020204" pitchFamily="34" typeface="Arial"/>
              <a:buChar char="•"/>
            </a:pPr>
            <a:r>
              <a:rPr dirty="0" lang="es-ES" smtClean="0" sz="1400">
                <a:solidFill>
                  <a:schemeClr val="tx2">
                    <a:lumMod val="60000"/>
                    <a:lumOff val="40000"/>
                  </a:schemeClr>
                </a:solidFill>
                <a:latin charset="0" panose="020B0604020202020204" typeface="League Spartan"/>
              </a:rPr>
              <a:t>El </a:t>
            </a:r>
            <a:r>
              <a:rPr dirty="0" lang="es-ES" sz="1400">
                <a:solidFill>
                  <a:schemeClr val="tx2">
                    <a:lumMod val="60000"/>
                    <a:lumOff val="40000"/>
                  </a:schemeClr>
                </a:solidFill>
                <a:latin charset="0" panose="020B0604020202020204" typeface="League Spartan"/>
              </a:rPr>
              <a:t>90% de los desastres naturales están relacionados con el </a:t>
            </a:r>
            <a:r>
              <a:rPr dirty="0" lang="es-ES" smtClean="0" sz="1400">
                <a:solidFill>
                  <a:schemeClr val="tx2">
                    <a:lumMod val="60000"/>
                    <a:lumOff val="40000"/>
                  </a:schemeClr>
                </a:solidFill>
                <a:latin charset="0" panose="020B0604020202020204" typeface="League Spartan"/>
              </a:rPr>
              <a:t>agua.</a:t>
            </a:r>
            <a:endParaRPr dirty="0" lang="es-ES" sz="1400">
              <a:solidFill>
                <a:schemeClr val="tx2">
                  <a:lumMod val="60000"/>
                  <a:lumOff val="40000"/>
                </a:schemeClr>
              </a:solidFill>
              <a:latin charset="0" panose="020B0604020202020204" typeface="League Spartan"/>
            </a:endParaRPr>
          </a:p>
          <a:p>
            <a:pPr>
              <a:lnSpc>
                <a:spcPts val="1960"/>
              </a:lnSpc>
            </a:pPr>
            <a:endParaRPr dirty="0" lang="en-US" sz="1400">
              <a:solidFill>
                <a:srgbClr val="000000"/>
              </a:solidFill>
              <a:latin typeface="Arimo"/>
            </a:endParaRPr>
          </a:p>
          <a:p>
            <a:pPr>
              <a:lnSpc>
                <a:spcPts val="1960"/>
              </a:lnSpc>
            </a:pPr>
            <a:endParaRPr dirty="0" lang="en-US" sz="1400">
              <a:solidFill>
                <a:srgbClr val="000000"/>
              </a:solidFill>
              <a:latin typeface="Arimo"/>
            </a:endParaRPr>
          </a:p>
        </p:txBody>
      </p:sp>
      <p:sp>
        <p:nvSpPr>
          <p:cNvPr id="8" name="TextBox 8"/>
          <p:cNvSpPr txBox="1"/>
          <p:nvPr/>
        </p:nvSpPr>
        <p:spPr>
          <a:xfrm>
            <a:off x="6934200" y="3352800"/>
            <a:ext cx="2936674" cy="4101123"/>
          </a:xfrm>
          <a:prstGeom prst="rect">
            <a:avLst/>
          </a:prstGeom>
        </p:spPr>
        <p:txBody>
          <a:bodyPr anchor="t" bIns="0" lIns="0" rIns="0" rtlCol="0" tIns="0">
            <a:spAutoFit/>
          </a:bodyPr>
          <a:lstStyle/>
          <a:p>
            <a:pPr>
              <a:lnSpc>
                <a:spcPts val="1960"/>
              </a:lnSpc>
            </a:pPr>
            <a:r>
              <a:rPr dirty="0" lang="es-ES" sz="1600">
                <a:solidFill>
                  <a:schemeClr val="tx2">
                    <a:lumMod val="60000"/>
                    <a:lumOff val="40000"/>
                  </a:schemeClr>
                </a:solidFill>
                <a:latin charset="0" panose="020B0604020202020204" typeface="League Spartan"/>
              </a:rPr>
              <a:t>El agua no potable y el saneamiento deficiente son las principales causas de mortalidad infantil. La diarrea infantil -asociada a la escasez de agua, saneamientos inadecuados, aguas contaminadas con agente patógenos de enfermedades infecciosas y falta de higiene- causa la muerte a 1,5 millones de niños al año. La mayoría de ellos menores de cinco años en países en desarrollo. </a:t>
            </a:r>
            <a:endParaRPr dirty="0" lang="en-US" sz="1600">
              <a:solidFill>
                <a:schemeClr val="tx2">
                  <a:lumMod val="60000"/>
                  <a:lumOff val="40000"/>
                </a:schemeClr>
              </a:solidFill>
              <a:latin charset="0" panose="020B0604020202020204" typeface="League Spartan"/>
            </a:endParaRPr>
          </a:p>
        </p:txBody>
      </p:sp>
      <p:sp>
        <p:nvSpPr>
          <p:cNvPr id="13" name="TextBox 4"/>
          <p:cNvSpPr txBox="1"/>
          <p:nvPr/>
        </p:nvSpPr>
        <p:spPr>
          <a:xfrm>
            <a:off x="3608782" y="942850"/>
            <a:ext cx="3014913" cy="1667123"/>
          </a:xfrm>
          <a:prstGeom prst="rect">
            <a:avLst/>
          </a:prstGeom>
        </p:spPr>
        <p:txBody>
          <a:bodyPr anchor="t" bIns="0" lIns="0" rIns="0" rtlCol="0" tIns="0" wrap="square">
            <a:spAutoFit/>
          </a:bodyPr>
          <a:lstStyle/>
          <a:p>
            <a:pPr algn="ctr">
              <a:lnSpc>
                <a:spcPts val="2583"/>
              </a:lnSpc>
            </a:pPr>
            <a:r>
              <a:rPr dirty="0" lang="es-ES" smtClean="0" sz="2800">
                <a:solidFill>
                  <a:srgbClr val="00B050"/>
                </a:solidFill>
                <a:latin charset="0" panose="020B0604020202020204" typeface="League Spartan"/>
              </a:rPr>
              <a:t>DATOS Y RIESGOS DEL CONSUMO DE AGUA CONTAMINADA</a:t>
            </a:r>
            <a:endParaRPr dirty="0" lang="en-US" sz="2800">
              <a:solidFill>
                <a:srgbClr val="00B050"/>
              </a:solidFill>
              <a:latin charset="0" panose="020B0604020202020204" typeface="League Spartan"/>
            </a:endParaRPr>
          </a:p>
        </p:txBody>
      </p:sp>
      <p:pic>
        <p:nvPicPr>
          <p:cNvPr id="2" name="Imagen 1"/>
          <p:cNvPicPr>
            <a:picLocks noChangeAspect="1"/>
          </p:cNvPicPr>
          <p:nvPr/>
        </p:nvPicPr>
        <p:blipFill rotWithShape="1">
          <a:blip cstate="email" r:embed="rId2">
            <a:extLst>
              <a:ext uri="{28A0092B-C50C-407E-A947-70E740481C1C}">
                <a14:useLocalDpi xmlns:a14="http://schemas.microsoft.com/office/drawing/2010/main" val="0"/>
              </a:ext>
            </a:extLst>
          </a:blip>
          <a:srcRect r="2"/>
          <a:stretch/>
        </p:blipFill>
        <p:spPr>
          <a:xfrm>
            <a:off x="750889" y="339913"/>
            <a:ext cx="2304157" cy="2872996"/>
          </a:xfrm>
          <a:prstGeom prst="rect">
            <a:avLst/>
          </a:prstGeom>
          <a:ln>
            <a:noFill/>
          </a:ln>
          <a:effectLst>
            <a:softEdge rad="112500"/>
          </a:effectLst>
        </p:spPr>
      </p:pic>
      <p:pic>
        <p:nvPicPr>
          <p:cNvPr id="3" name="Imagen 2"/>
          <p:cNvPicPr>
            <a:picLocks noChangeAspect="1"/>
          </p:cNvPicPr>
          <p:nvPr/>
        </p:nvPicPr>
        <p:blipFill rotWithShape="1">
          <a:blip cstate="screen" r:embed="rId3">
            <a:extLst>
              <a:ext uri="{28A0092B-C50C-407E-A947-70E740481C1C}">
                <a14:useLocalDpi xmlns:a14="http://schemas.microsoft.com/office/drawing/2010/main"/>
              </a:ext>
            </a:extLst>
          </a:blip>
          <a:srcRect/>
          <a:stretch/>
        </p:blipFill>
        <p:spPr>
          <a:xfrm>
            <a:off x="7177431" y="533400"/>
            <a:ext cx="2460640" cy="2563596"/>
          </a:xfrm>
          <a:prstGeom prst="rect">
            <a:avLst/>
          </a:prstGeom>
          <a:ln>
            <a:noFill/>
          </a:ln>
          <a:effectLst>
            <a:softEdge rad="112500"/>
          </a:effectLst>
        </p:spPr>
      </p:pic>
      <p:pic>
        <p:nvPicPr>
          <p:cNvPr id="5" name="Imagen 4"/>
          <p:cNvPicPr>
            <a:picLocks noChangeAspect="1"/>
          </p:cNvPicPr>
          <p:nvPr/>
        </p:nvPicPr>
        <p:blipFill>
          <a:blip cstate="email" r:embed="rId4">
            <a:extLst>
              <a:ext uri="{28A0092B-C50C-407E-A947-70E740481C1C}">
                <a14:useLocalDpi xmlns:a14="http://schemas.microsoft.com/office/drawing/2010/main" val="0"/>
              </a:ext>
            </a:extLst>
          </a:blip>
          <a:stretch>
            <a:fillRect/>
          </a:stretch>
        </p:blipFill>
        <p:spPr>
          <a:xfrm>
            <a:off x="3074079" y="3230115"/>
            <a:ext cx="3874869" cy="2070327"/>
          </a:xfrm>
          <a:prstGeom prst="rect">
            <a:avLst/>
          </a:prstGeom>
        </p:spPr>
      </p:pic>
    </p:spTree>
  </p:cSld>
  <p:clrMapOvr>
    <a:masterClrMapping/>
  </p:clrMapOvr>
  <p:timing>
    <p:tnLst>
      <p:par>
        <p:cTn dur="indefinite" id="1" nodeType="tmRoot" restart="never"/>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369</Words>
  <Application>Microsoft Office PowerPoint</Application>
  <PresentationFormat>Personalizado</PresentationFormat>
  <Paragraphs>15</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Roboto Bold</vt:lpstr>
      <vt:lpstr>League Spartan</vt:lpstr>
      <vt:lpstr>Calibri</vt:lpstr>
      <vt:lpstr>Arimo</vt:lpstr>
      <vt:lpstr>Arial</vt:lpstr>
      <vt:lpstr>Arimo Bold</vt:lpstr>
      <vt:lpstr>Office Theme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Azul Amarillo Empresarial Negocio Marketing Folleto Brochure</dc:title>
  <dc:creator>Maria Laura</dc:creator>
  <cp:lastModifiedBy>Maria Laura</cp:lastModifiedBy>
  <cp:revision>16</cp:revision>
  <dcterms:created xsi:type="dcterms:W3CDTF">2006-08-16T00:00:00Z</dcterms:created>
  <dcterms:modified xsi:type="dcterms:W3CDTF">2022-04-07T00:27:01Z</dcterms:modified>
  <dc:identifier>DAE5SvNKWbM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1948078</vt:lpwstr>
  </property>
  <property fmtid="{D5CDD505-2E9C-101B-9397-08002B2CF9AE}" name="NXPowerLiteSettings" pid="3">
    <vt:lpwstr>F7000400038000</vt:lpwstr>
  </property>
  <property fmtid="{D5CDD505-2E9C-101B-9397-08002B2CF9AE}" name="NXPowerLiteVersion" pid="4">
    <vt:lpwstr>S9.1.4</vt:lpwstr>
  </property>
</Properties>
</file>