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6405" autoAdjust="0"/>
  </p:normalViewPr>
  <p:slideViewPr>
    <p:cSldViewPr snapToGrid="0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AFF5A2-CF3B-BE4C-9A84-3B982A5451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en-US" altLang="en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9D56551-315F-714C-894F-B8532A2D9C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 altLang="en-MX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FBD2522-0AB9-FF4A-8FB3-11E12A13224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F962956-AC14-E54D-ADE3-ACFE1CB304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texto del patrón</a:t>
            </a:r>
          </a:p>
          <a:p>
            <a:pPr lvl="1"/>
            <a:r>
              <a:rPr lang="en-US" altLang="en-MX"/>
              <a:t>Segundo nivel</a:t>
            </a:r>
          </a:p>
          <a:p>
            <a:pPr lvl="2"/>
            <a:r>
              <a:rPr lang="en-US" altLang="en-MX"/>
              <a:t>Tercer nivel</a:t>
            </a:r>
          </a:p>
          <a:p>
            <a:pPr lvl="3"/>
            <a:r>
              <a:rPr lang="en-US" altLang="en-MX"/>
              <a:t>Cuarto nivel</a:t>
            </a:r>
          </a:p>
          <a:p>
            <a:pPr lvl="4"/>
            <a:r>
              <a:rPr lang="en-US" altLang="en-MX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88E063C-E306-694C-9883-E968F4D018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en-US" altLang="en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9351D3F-7D4A-9647-859F-8498491B7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D41953A-08A1-7940-9CED-4E7006268E9C}" type="slidenum">
              <a:rPr lang="en-US" altLang="en-MX"/>
              <a:pPr/>
              <a:t>‹#›</a:t>
            </a:fld>
            <a:endParaRPr lang="en-US" altLang="en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5B2466-A19C-AF47-92DC-0541BF1F8F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328F3-9C23-974F-B258-22C340CB9B12}" type="slidenum">
              <a:rPr lang="en-US" altLang="en-MX"/>
              <a:pPr/>
              <a:t>1</a:t>
            </a:fld>
            <a:endParaRPr lang="en-US" altLang="en-MX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6F15A8F-D72E-F447-9A6A-DB83523087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ADAE8A9-8022-2C42-B6FD-4391E072B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MX" altLang="en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47F70-B7C5-914C-A274-DBD079F9B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B8853-DDA7-E744-ADC5-85514043E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20D57-1DDC-294D-AB2F-F887C7E2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473B0-039B-4946-9C72-B171D3EB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857AB-18F5-794B-9608-1E2F4D55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E620-5FD0-2D48-A48C-06F037861AF6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30294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2A10E-8A9B-2041-ABA0-BC7C8ECA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E8895-3F1C-F447-95ED-0EBF61380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BD47-BE13-3549-9013-B36BF25F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C2ACD-5082-814A-A5A9-21328C76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0D93-C306-2249-8AB1-84624A67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2E581-9816-DC4C-8B26-4DB00073A94C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52193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E7FD0-713A-4743-9DE4-F2DC3DFDA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D6437-8416-DA4E-BB7D-618FC974D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8C314-17F5-A840-B2FE-2D7F2664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9413-AB14-BE44-9B90-E56600C9C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26048-0EF3-F54E-9704-1C868C69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02DEE-D568-2649-B653-6EC1C23F1B71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3339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AD90-B672-7D42-BAA1-7197A34B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E7DD-0256-2B4D-9FB7-30063575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384BE-3EF9-AF46-BE28-771C7583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944F1-8DCA-B64B-9E66-1E9CB6B3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C259-C613-154E-A7BF-7F836435E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8AB94-181D-6D46-91AE-8B13327A70C3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43016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1516-1985-E449-A1A4-AA6D6BD7E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F32D-E32D-7B4A-B66A-11B1150F6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86E6B-7D6B-184A-A6C5-B817C544F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0953-AA54-CE46-8BA6-101AF9F8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BD0C0-5BFF-D244-98BB-57AB65BD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E221-6942-A84C-BFCF-E4EAB63D0D1F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69859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F2AD-49AF-E14C-A1D6-1D74A1AF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B6C5A-71FB-8045-A2FC-17967A312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EDA4B-A25C-AC4A-9410-DF3026762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71F6F-6D78-AB47-8529-40216C2A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D04F0-95B8-0142-94B7-329C6FF5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1C4C2-E2BF-5643-836F-764689A8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6F2E-E590-6748-A4DC-0A64809940AA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6080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304A-4645-3844-8DA9-DF15992DB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13905-A513-234C-A976-B26EE76AA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44305-5A0B-104B-9F50-2A04DE839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C2922-5939-9842-830D-59BE5D161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240AE-459A-3C45-8B68-A9A135D91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5ACF4D-010E-7841-A1EC-BF534D50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8DD04-957E-C746-9B42-CBEA564B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E9D4B7-ACD7-214B-BCB3-C414EFDF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E99AC-21D8-BD4E-B36F-D41C45C46CAF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03903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6C8E-4FBA-2E49-A413-FF683F3AB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0ADCB3-2A41-4D45-9BC4-8658FBEC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1039C-E383-854B-A61B-F8D8F407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33D0A-BF55-0047-A071-7310ED37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9270F-25B8-3641-BC82-BC45D17C66F7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325718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9DC58-7619-FA47-BF0E-13372F4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C1942-A64E-4D41-B48E-D2C2321F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43B58-D12A-724D-BA3F-80F7F39D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2AD86-E723-8F43-8F59-3318BBF1A84A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1268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065E-D7BB-9546-9AA0-29E66A00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1F02-E0A2-EB46-9AD4-D7A9AE403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A09BD-5B3E-A14E-BD58-03C007DCB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13AEB-D658-2E4D-8449-245F92E2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FA87A-D767-4F49-8B4B-E7FDB6AD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BF367-82EF-3946-A742-0ACC22A0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C028F-F02F-9548-9612-7667397E5889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59411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E69C8-6926-774D-AED6-C7B748A1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361E2-FB33-304A-9293-54746D0C9E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A3B5A-A108-454F-AB7C-4EB4CDE6E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B5A37-DF29-4241-96D4-09E0E9AB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C98AF-CDC1-3A49-B523-E772B74B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03C99-6DB9-6742-A94A-82BF6FD9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3F6DD-A4E7-EF40-B5A6-F206EEEBA494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76865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1252EA-9B6E-7B4C-835D-F9C0ED8E4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4962CE-4756-3842-A060-D2EACCE45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texto del patrón</a:t>
            </a:r>
          </a:p>
          <a:p>
            <a:pPr lvl="1"/>
            <a:r>
              <a:rPr lang="en-US" altLang="en-MX"/>
              <a:t>Segundo nivel</a:t>
            </a:r>
          </a:p>
          <a:p>
            <a:pPr lvl="2"/>
            <a:r>
              <a:rPr lang="en-US" altLang="en-MX"/>
              <a:t>Tercer nivel</a:t>
            </a:r>
          </a:p>
          <a:p>
            <a:pPr lvl="3"/>
            <a:r>
              <a:rPr lang="en-US" altLang="en-MX"/>
              <a:t>Cuarto nivel</a:t>
            </a:r>
          </a:p>
          <a:p>
            <a:pPr lvl="4"/>
            <a:r>
              <a:rPr lang="en-US" altLang="en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732F2F-AD5A-8D40-8C70-1A43B0E78F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MX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A99C50-E2C8-2743-949E-9EE7B1D2CF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MX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F17D1E-4040-2D42-B9C8-42DE9FE21D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25C01F-1993-F941-B69F-9769B41F0212}" type="slidenum">
              <a:rPr lang="en-US" altLang="en-MX"/>
              <a:pPr/>
              <a:t>‹#›</a:t>
            </a:fld>
            <a:endParaRPr lang="en-US" altLang="en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A6BB2E19-C959-7C45-AEFC-3F824198D6C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31038" y="2743200"/>
            <a:ext cx="1676400" cy="1371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s-ES" altLang="en-MX" sz="1800" b="1" dirty="0"/>
              <a:t>Fuerza de</a:t>
            </a:r>
          </a:p>
          <a:p>
            <a:r>
              <a:rPr lang="es-ES" altLang="en-MX" sz="1800" b="1" dirty="0"/>
              <a:t>Trabajo</a:t>
            </a:r>
          </a:p>
          <a:p>
            <a:r>
              <a:rPr lang="es-ES" altLang="en-MX" sz="1800" b="1" dirty="0"/>
              <a:t>impuntual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B1D4B1E5-3440-EC4E-9B75-913DC70D2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59690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ES" altLang="en-MX" sz="1800" b="1" dirty="0">
                <a:solidFill>
                  <a:schemeClr val="accent2"/>
                </a:solidFill>
              </a:rPr>
              <a:t>Logística</a:t>
            </a:r>
          </a:p>
        </p:txBody>
      </p:sp>
      <p:cxnSp>
        <p:nvCxnSpPr>
          <p:cNvPr id="2057" name="AutoShape 9">
            <a:extLst>
              <a:ext uri="{FF2B5EF4-FFF2-40B4-BE49-F238E27FC236}">
                <a16:creationId xmlns:a16="http://schemas.microsoft.com/office/drawing/2014/main" id="{82B3F24E-D130-F342-A821-6A709E584C8D}"/>
              </a:ext>
            </a:extLst>
          </p:cNvPr>
          <p:cNvCxnSpPr>
            <a:cxnSpLocks noChangeShapeType="1"/>
            <a:stCxn id="2055" idx="0"/>
            <a:endCxn id="2067" idx="1"/>
          </p:cNvCxnSpPr>
          <p:nvPr/>
        </p:nvCxnSpPr>
        <p:spPr bwMode="auto">
          <a:xfrm flipV="1">
            <a:off x="3822700" y="3429001"/>
            <a:ext cx="1054100" cy="2539999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" name="Line 14">
            <a:extLst>
              <a:ext uri="{FF2B5EF4-FFF2-40B4-BE49-F238E27FC236}">
                <a16:creationId xmlns:a16="http://schemas.microsoft.com/office/drawing/2014/main" id="{E66EECBC-D574-E54B-A14D-03AE1170B5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429000"/>
            <a:ext cx="154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X"/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44F3B54B-265E-C74D-9CCD-1DB46AF48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939800"/>
            <a:ext cx="292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MX" sz="1800" b="1" dirty="0">
                <a:solidFill>
                  <a:schemeClr val="accent2"/>
                </a:solidFill>
              </a:rPr>
              <a:t>Causas físicas</a:t>
            </a:r>
          </a:p>
        </p:txBody>
      </p:sp>
      <p:cxnSp>
        <p:nvCxnSpPr>
          <p:cNvPr id="2064" name="AutoShape 16">
            <a:extLst>
              <a:ext uri="{FF2B5EF4-FFF2-40B4-BE49-F238E27FC236}">
                <a16:creationId xmlns:a16="http://schemas.microsoft.com/office/drawing/2014/main" id="{FD5AF414-CE1B-8143-B2F8-ACEE3228BC3F}"/>
              </a:ext>
            </a:extLst>
          </p:cNvPr>
          <p:cNvCxnSpPr>
            <a:cxnSpLocks noChangeShapeType="1"/>
            <a:stCxn id="2063" idx="2"/>
            <a:endCxn id="2067" idx="0"/>
          </p:cNvCxnSpPr>
          <p:nvPr/>
        </p:nvCxnSpPr>
        <p:spPr bwMode="auto">
          <a:xfrm>
            <a:off x="2311400" y="1306513"/>
            <a:ext cx="1282700" cy="2122487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Text Box 17">
            <a:extLst>
              <a:ext uri="{FF2B5EF4-FFF2-40B4-BE49-F238E27FC236}">
                <a16:creationId xmlns:a16="http://schemas.microsoft.com/office/drawing/2014/main" id="{6C0D0B52-66BC-DE40-BBCD-0438CDC77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799" y="939800"/>
            <a:ext cx="2212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s-ES" altLang="en-MX" sz="1800" b="1" dirty="0">
                <a:solidFill>
                  <a:schemeClr val="accent2"/>
                </a:solidFill>
              </a:rPr>
              <a:t>Comportamientos</a:t>
            </a:r>
          </a:p>
        </p:txBody>
      </p:sp>
      <p:cxnSp>
        <p:nvCxnSpPr>
          <p:cNvPr id="2066" name="AutoShape 18">
            <a:extLst>
              <a:ext uri="{FF2B5EF4-FFF2-40B4-BE49-F238E27FC236}">
                <a16:creationId xmlns:a16="http://schemas.microsoft.com/office/drawing/2014/main" id="{EC05D54E-EF19-0A46-86E1-6F9F169C43B6}"/>
              </a:ext>
            </a:extLst>
          </p:cNvPr>
          <p:cNvCxnSpPr>
            <a:cxnSpLocks noChangeShapeType="1"/>
            <a:stCxn id="2065" idx="2"/>
            <a:endCxn id="2062" idx="0"/>
          </p:cNvCxnSpPr>
          <p:nvPr/>
        </p:nvCxnSpPr>
        <p:spPr bwMode="auto">
          <a:xfrm>
            <a:off x="5093816" y="1309132"/>
            <a:ext cx="1332384" cy="2119868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7" name="Line 19">
            <a:extLst>
              <a:ext uri="{FF2B5EF4-FFF2-40B4-BE49-F238E27FC236}">
                <a16:creationId xmlns:a16="http://schemas.microsoft.com/office/drawing/2014/main" id="{D449F6DE-5189-7E44-8DE1-F20A94C0D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4100" y="3429000"/>
            <a:ext cx="1282700" cy="0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X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9F1BC579-6C83-DE43-B9AC-04B694C3A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3" y="3794125"/>
            <a:ext cx="2090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MX" sz="1400" dirty="0"/>
              <a:t>Falla en el transporte público</a:t>
            </a: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D218159-1742-184E-B7A5-A460709F7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9" y="5373588"/>
            <a:ext cx="19653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MX" sz="1600" dirty="0"/>
              <a:t>Largas distancias</a:t>
            </a:r>
          </a:p>
        </p:txBody>
      </p:sp>
      <p:sp>
        <p:nvSpPr>
          <p:cNvPr id="2077" name="Rectangle 29">
            <a:extLst>
              <a:ext uri="{FF2B5EF4-FFF2-40B4-BE49-F238E27FC236}">
                <a16:creationId xmlns:a16="http://schemas.microsoft.com/office/drawing/2014/main" id="{9A42696D-3F3D-074D-AA5D-424F6962B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8" y="4584700"/>
            <a:ext cx="2014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MX" sz="1600" dirty="0"/>
              <a:t>Falta de transporte propio</a:t>
            </a:r>
          </a:p>
        </p:txBody>
      </p:sp>
      <p:sp>
        <p:nvSpPr>
          <p:cNvPr id="2079" name="Rectangle 31">
            <a:extLst>
              <a:ext uri="{FF2B5EF4-FFF2-40B4-BE49-F238E27FC236}">
                <a16:creationId xmlns:a16="http://schemas.microsoft.com/office/drawing/2014/main" id="{F2873471-2F51-D345-9542-9C4198876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1422400"/>
            <a:ext cx="1428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MX" sz="1800" dirty="0"/>
              <a:t>Depresión</a:t>
            </a:r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C9CA29C2-0F95-344F-AB88-DAD85E131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2679700"/>
            <a:ext cx="157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MX" dirty="0"/>
              <a:t>Problemas de salud personal o en su entorno</a:t>
            </a:r>
          </a:p>
        </p:txBody>
      </p:sp>
      <p:sp>
        <p:nvSpPr>
          <p:cNvPr id="2083" name="Rectangle 35">
            <a:extLst>
              <a:ext uri="{FF2B5EF4-FFF2-40B4-BE49-F238E27FC236}">
                <a16:creationId xmlns:a16="http://schemas.microsoft.com/office/drawing/2014/main" id="{04678AFF-948F-A346-81F0-798BFE7F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21717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MX" sz="1800" dirty="0"/>
              <a:t>Ansiedad</a:t>
            </a:r>
          </a:p>
        </p:txBody>
      </p:sp>
      <p:sp>
        <p:nvSpPr>
          <p:cNvPr id="2085" name="Rectangle 37">
            <a:extLst>
              <a:ext uri="{FF2B5EF4-FFF2-40B4-BE49-F238E27FC236}">
                <a16:creationId xmlns:a16="http://schemas.microsoft.com/office/drawing/2014/main" id="{727987C4-1A98-4646-961E-29F2AF475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8966" y="1618534"/>
            <a:ext cx="1453034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MX" sz="1050" dirty="0"/>
              <a:t>Falta de compromiso con obligaciones adquiridas</a:t>
            </a:r>
          </a:p>
        </p:txBody>
      </p:sp>
      <p:cxnSp>
        <p:nvCxnSpPr>
          <p:cNvPr id="2086" name="AutoShape 38">
            <a:extLst>
              <a:ext uri="{FF2B5EF4-FFF2-40B4-BE49-F238E27FC236}">
                <a16:creationId xmlns:a16="http://schemas.microsoft.com/office/drawing/2014/main" id="{EA852610-5470-8546-BCB3-6A7EB4D341D5}"/>
              </a:ext>
            </a:extLst>
          </p:cNvPr>
          <p:cNvCxnSpPr>
            <a:cxnSpLocks noChangeShapeType="1"/>
            <a:stCxn id="2085" idx="3"/>
          </p:cNvCxnSpPr>
          <p:nvPr/>
        </p:nvCxnSpPr>
        <p:spPr bwMode="auto">
          <a:xfrm>
            <a:off x="4572000" y="1907075"/>
            <a:ext cx="863600" cy="30547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7" name="AutoShape 39">
            <a:extLst>
              <a:ext uri="{FF2B5EF4-FFF2-40B4-BE49-F238E27FC236}">
                <a16:creationId xmlns:a16="http://schemas.microsoft.com/office/drawing/2014/main" id="{9112E25F-2ECE-D945-BA43-67565DEDBA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38300" y="1743075"/>
            <a:ext cx="939800" cy="1588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8" name="AutoShape 40">
            <a:extLst>
              <a:ext uri="{FF2B5EF4-FFF2-40B4-BE49-F238E27FC236}">
                <a16:creationId xmlns:a16="http://schemas.microsoft.com/office/drawing/2014/main" id="{FEA40A43-2B16-AF4E-BEDD-CCB0925D75D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30400" y="2352675"/>
            <a:ext cx="1019175" cy="3175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" name="AutoShape 41">
            <a:extLst>
              <a:ext uri="{FF2B5EF4-FFF2-40B4-BE49-F238E27FC236}">
                <a16:creationId xmlns:a16="http://schemas.microsoft.com/office/drawing/2014/main" id="{FBAB90F2-EC22-1F48-9C98-93F0BAAADAAF}"/>
              </a:ext>
            </a:extLst>
          </p:cNvPr>
          <p:cNvCxnSpPr>
            <a:cxnSpLocks noChangeShapeType="1"/>
            <a:stCxn id="2080" idx="3"/>
          </p:cNvCxnSpPr>
          <p:nvPr/>
        </p:nvCxnSpPr>
        <p:spPr bwMode="auto">
          <a:xfrm flipV="1">
            <a:off x="1993900" y="3001963"/>
            <a:ext cx="1344613" cy="903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0" name="AutoShape 42">
            <a:extLst>
              <a:ext uri="{FF2B5EF4-FFF2-40B4-BE49-F238E27FC236}">
                <a16:creationId xmlns:a16="http://schemas.microsoft.com/office/drawing/2014/main" id="{2970F6E7-12DC-C548-AE9E-E6D583D30D07}"/>
              </a:ext>
            </a:extLst>
          </p:cNvPr>
          <p:cNvCxnSpPr>
            <a:cxnSpLocks noChangeShapeType="1"/>
            <a:stCxn id="2073" idx="3"/>
          </p:cNvCxnSpPr>
          <p:nvPr/>
        </p:nvCxnSpPr>
        <p:spPr bwMode="auto">
          <a:xfrm>
            <a:off x="2692401" y="4055735"/>
            <a:ext cx="1909762" cy="55890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3" name="AutoShape 45">
            <a:extLst>
              <a:ext uri="{FF2B5EF4-FFF2-40B4-BE49-F238E27FC236}">
                <a16:creationId xmlns:a16="http://schemas.microsoft.com/office/drawing/2014/main" id="{7AB3B9F0-56CF-E444-9FD7-EA8253C075B3}"/>
              </a:ext>
            </a:extLst>
          </p:cNvPr>
          <p:cNvCxnSpPr>
            <a:cxnSpLocks noChangeShapeType="1"/>
            <a:stCxn id="2077" idx="3"/>
          </p:cNvCxnSpPr>
          <p:nvPr/>
        </p:nvCxnSpPr>
        <p:spPr bwMode="auto">
          <a:xfrm>
            <a:off x="2428875" y="4877088"/>
            <a:ext cx="1843088" cy="25112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4" name="AutoShape 46">
            <a:extLst>
              <a:ext uri="{FF2B5EF4-FFF2-40B4-BE49-F238E27FC236}">
                <a16:creationId xmlns:a16="http://schemas.microsoft.com/office/drawing/2014/main" id="{DBCF420E-2774-3842-82C3-BE3497C3C0C0}"/>
              </a:ext>
            </a:extLst>
          </p:cNvPr>
          <p:cNvCxnSpPr>
            <a:cxnSpLocks noChangeShapeType="1"/>
            <a:stCxn id="2074" idx="3"/>
          </p:cNvCxnSpPr>
          <p:nvPr/>
        </p:nvCxnSpPr>
        <p:spPr bwMode="auto">
          <a:xfrm>
            <a:off x="2337594" y="5542865"/>
            <a:ext cx="1576387" cy="152985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5" name="Rectangle 47">
            <a:extLst>
              <a:ext uri="{FF2B5EF4-FFF2-40B4-BE49-F238E27FC236}">
                <a16:creationId xmlns:a16="http://schemas.microsoft.com/office/drawing/2014/main" id="{F3A1B8D2-CFB0-E74A-99DC-7A6886DE6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5529" y="2439988"/>
            <a:ext cx="1680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MX" dirty="0"/>
              <a:t>Falta de organización personal</a:t>
            </a:r>
          </a:p>
        </p:txBody>
      </p:sp>
      <p:cxnSp>
        <p:nvCxnSpPr>
          <p:cNvPr id="2096" name="AutoShape 48">
            <a:extLst>
              <a:ext uri="{FF2B5EF4-FFF2-40B4-BE49-F238E27FC236}">
                <a16:creationId xmlns:a16="http://schemas.microsoft.com/office/drawing/2014/main" id="{3235897F-416F-B24A-AAD6-40D390DCD9AE}"/>
              </a:ext>
            </a:extLst>
          </p:cNvPr>
          <p:cNvCxnSpPr>
            <a:cxnSpLocks noChangeShapeType="1"/>
            <a:stCxn id="2095" idx="3"/>
          </p:cNvCxnSpPr>
          <p:nvPr/>
        </p:nvCxnSpPr>
        <p:spPr bwMode="auto">
          <a:xfrm>
            <a:off x="5235575" y="2670821"/>
            <a:ext cx="752475" cy="86667"/>
          </a:xfrm>
          <a:prstGeom prst="straightConnector1">
            <a:avLst/>
          </a:prstGeom>
          <a:noFill/>
          <a:ln w="12700">
            <a:solidFill>
              <a:srgbClr val="00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7" name="Text Box 49">
            <a:extLst>
              <a:ext uri="{FF2B5EF4-FFF2-40B4-BE49-F238E27FC236}">
                <a16:creationId xmlns:a16="http://schemas.microsoft.com/office/drawing/2014/main" id="{905A8145-271E-A84C-99CC-8F1591E81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8900"/>
            <a:ext cx="7480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MX" sz="2400" b="1" dirty="0"/>
              <a:t>Causas que contribuyen a la impuntualidad de la Fuerza de Trabajo</a:t>
            </a:r>
          </a:p>
        </p:txBody>
      </p:sp>
      <p:cxnSp>
        <p:nvCxnSpPr>
          <p:cNvPr id="2098" name="AutoShape 50">
            <a:extLst>
              <a:ext uri="{FF2B5EF4-FFF2-40B4-BE49-F238E27FC236}">
                <a16:creationId xmlns:a16="http://schemas.microsoft.com/office/drawing/2014/main" id="{42F14312-BEC7-6045-8D6D-C90A27156EEB}"/>
              </a:ext>
            </a:extLst>
          </p:cNvPr>
          <p:cNvCxnSpPr>
            <a:cxnSpLocks noChangeShapeType="1"/>
            <a:stCxn id="2062" idx="0"/>
            <a:endCxn id="2052" idx="1"/>
          </p:cNvCxnSpPr>
          <p:nvPr/>
        </p:nvCxnSpPr>
        <p:spPr bwMode="auto">
          <a:xfrm>
            <a:off x="6426200" y="3429000"/>
            <a:ext cx="5857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" name="AutoShape 51">
            <a:extLst>
              <a:ext uri="{FF2B5EF4-FFF2-40B4-BE49-F238E27FC236}">
                <a16:creationId xmlns:a16="http://schemas.microsoft.com/office/drawing/2014/main" id="{56F549F5-3ED8-DA4B-82AB-42E23A626590}"/>
              </a:ext>
            </a:extLst>
          </p:cNvPr>
          <p:cNvCxnSpPr>
            <a:cxnSpLocks noChangeShapeType="1"/>
            <a:endCxn id="2067" idx="0"/>
          </p:cNvCxnSpPr>
          <p:nvPr/>
        </p:nvCxnSpPr>
        <p:spPr bwMode="auto">
          <a:xfrm>
            <a:off x="414338" y="3429000"/>
            <a:ext cx="31797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7ED4953-19A4-5843-ACB1-5D229BE182B7}"/>
              </a:ext>
            </a:extLst>
          </p:cNvPr>
          <p:cNvCxnSpPr/>
          <p:nvPr/>
        </p:nvCxnSpPr>
        <p:spPr bwMode="auto">
          <a:xfrm>
            <a:off x="170822" y="3285811"/>
            <a:ext cx="8064000" cy="0"/>
          </a:xfrm>
          <a:prstGeom prst="straightConnector1">
            <a:avLst/>
          </a:prstGeom>
          <a:solidFill>
            <a:schemeClr val="accent1"/>
          </a:solidFill>
          <a:ln w="228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riangle 6">
            <a:extLst>
              <a:ext uri="{FF2B5EF4-FFF2-40B4-BE49-F238E27FC236}">
                <a16:creationId xmlns:a16="http://schemas.microsoft.com/office/drawing/2014/main" id="{F2C57E48-BF45-3D4B-92CE-8A23788CCDB7}"/>
              </a:ext>
            </a:extLst>
          </p:cNvPr>
          <p:cNvSpPr/>
          <p:nvPr/>
        </p:nvSpPr>
        <p:spPr bwMode="auto">
          <a:xfrm rot="5400000">
            <a:off x="7057569" y="2319871"/>
            <a:ext cx="2240981" cy="1931880"/>
          </a:xfrm>
          <a:prstGeom prst="triangl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MX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B01A7A-3CA5-1146-84C5-3FB808534062}"/>
              </a:ext>
            </a:extLst>
          </p:cNvPr>
          <p:cNvCxnSpPr/>
          <p:nvPr/>
        </p:nvCxnSpPr>
        <p:spPr bwMode="auto">
          <a:xfrm>
            <a:off x="6065761" y="1024929"/>
            <a:ext cx="552659" cy="2200589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8813B2-AE2E-794D-AC4C-5B2491586BF5}"/>
              </a:ext>
            </a:extLst>
          </p:cNvPr>
          <p:cNvCxnSpPr/>
          <p:nvPr/>
        </p:nvCxnSpPr>
        <p:spPr bwMode="auto">
          <a:xfrm>
            <a:off x="4019341" y="1029955"/>
            <a:ext cx="552659" cy="2200589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61E831-F55D-1B4A-BB85-F76280910FAE}"/>
              </a:ext>
            </a:extLst>
          </p:cNvPr>
          <p:cNvCxnSpPr/>
          <p:nvPr/>
        </p:nvCxnSpPr>
        <p:spPr bwMode="auto">
          <a:xfrm>
            <a:off x="1696591" y="1029955"/>
            <a:ext cx="552659" cy="2200589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9A0147-5710-0C45-9E34-956BB28C7D6D}"/>
              </a:ext>
            </a:extLst>
          </p:cNvPr>
          <p:cNvCxnSpPr/>
          <p:nvPr/>
        </p:nvCxnSpPr>
        <p:spPr bwMode="auto">
          <a:xfrm flipH="1">
            <a:off x="5666705" y="3351226"/>
            <a:ext cx="197806" cy="2110152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8054FB-4341-1146-88F9-0032F40C91E3}"/>
              </a:ext>
            </a:extLst>
          </p:cNvPr>
          <p:cNvCxnSpPr/>
          <p:nvPr/>
        </p:nvCxnSpPr>
        <p:spPr bwMode="auto">
          <a:xfrm flipH="1">
            <a:off x="3365183" y="3351226"/>
            <a:ext cx="197806" cy="2110152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326447-A841-5944-830D-907C91872569}"/>
              </a:ext>
            </a:extLst>
          </p:cNvPr>
          <p:cNvCxnSpPr/>
          <p:nvPr/>
        </p:nvCxnSpPr>
        <p:spPr bwMode="auto">
          <a:xfrm flipH="1">
            <a:off x="1090081" y="3351226"/>
            <a:ext cx="197806" cy="2110152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FF20576-3E7C-B347-A162-04E1DC57F9FE}"/>
              </a:ext>
            </a:extLst>
          </p:cNvPr>
          <p:cNvSpPr txBox="1"/>
          <p:nvPr/>
        </p:nvSpPr>
        <p:spPr>
          <a:xfrm>
            <a:off x="5327207" y="582801"/>
            <a:ext cx="147710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X" b="1" dirty="0"/>
              <a:t>Maquinaria y Equipos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B3DD6F-CFF3-D142-990F-08BB3067F5FD}"/>
              </a:ext>
            </a:extLst>
          </p:cNvPr>
          <p:cNvSpPr txBox="1"/>
          <p:nvPr/>
        </p:nvSpPr>
        <p:spPr>
          <a:xfrm>
            <a:off x="3287391" y="582801"/>
            <a:ext cx="147710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X" b="1" dirty="0"/>
              <a:t>Mano de</a:t>
            </a:r>
          </a:p>
          <a:p>
            <a:r>
              <a:rPr lang="en-MX" b="1" dirty="0"/>
              <a:t> Obra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FEBF3E-B1EB-2C40-BAB2-0278114AA389}"/>
              </a:ext>
            </a:extLst>
          </p:cNvPr>
          <p:cNvSpPr txBox="1"/>
          <p:nvPr/>
        </p:nvSpPr>
        <p:spPr>
          <a:xfrm>
            <a:off x="958037" y="582801"/>
            <a:ext cx="147710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X" b="1" dirty="0"/>
              <a:t>Materia</a:t>
            </a:r>
          </a:p>
          <a:p>
            <a:r>
              <a:rPr lang="en-MX" b="1" dirty="0"/>
              <a:t>Prima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9C47D2-D043-284B-B3E4-D0C443650CFB}"/>
              </a:ext>
            </a:extLst>
          </p:cNvPr>
          <p:cNvSpPr txBox="1"/>
          <p:nvPr/>
        </p:nvSpPr>
        <p:spPr>
          <a:xfrm>
            <a:off x="351527" y="5461378"/>
            <a:ext cx="147710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X" b="1" dirty="0"/>
              <a:t>Método de Distribución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BBD0C1-9D05-8D41-84A4-4B4A9350E92E}"/>
              </a:ext>
            </a:extLst>
          </p:cNvPr>
          <p:cNvSpPr txBox="1"/>
          <p:nvPr/>
        </p:nvSpPr>
        <p:spPr>
          <a:xfrm>
            <a:off x="2542233" y="5456173"/>
            <a:ext cx="147710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X" b="1" dirty="0"/>
              <a:t>Mediciones</a:t>
            </a:r>
          </a:p>
          <a:p>
            <a:r>
              <a:rPr lang="en-MX" b="1" dirty="0"/>
              <a:t>Básicas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503931-52DC-B84E-8F12-AD05DD22FEB3}"/>
              </a:ext>
            </a:extLst>
          </p:cNvPr>
          <p:cNvSpPr txBox="1"/>
          <p:nvPr/>
        </p:nvSpPr>
        <p:spPr>
          <a:xfrm>
            <a:off x="4928151" y="5466863"/>
            <a:ext cx="147710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X" b="1" dirty="0"/>
              <a:t>Medio</a:t>
            </a:r>
          </a:p>
          <a:p>
            <a:r>
              <a:rPr lang="en-MX" b="1" dirty="0"/>
              <a:t>Ambiente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577209-F601-A946-A7B2-14AEE6C105E1}"/>
              </a:ext>
            </a:extLst>
          </p:cNvPr>
          <p:cNvSpPr txBox="1"/>
          <p:nvPr/>
        </p:nvSpPr>
        <p:spPr>
          <a:xfrm>
            <a:off x="7173623" y="2994685"/>
            <a:ext cx="133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b="1" dirty="0"/>
              <a:t>Pizzas de baja calidad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47B104-22BD-7044-A7F6-03290E13C04F}"/>
              </a:ext>
            </a:extLst>
          </p:cNvPr>
          <p:cNvSpPr txBox="1"/>
          <p:nvPr/>
        </p:nvSpPr>
        <p:spPr>
          <a:xfrm>
            <a:off x="6618420" y="1342446"/>
            <a:ext cx="12925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Fallas en el horno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6E5943-C627-4C40-8482-B5A031CE3CC3}"/>
              </a:ext>
            </a:extLst>
          </p:cNvPr>
          <p:cNvSpPr txBox="1"/>
          <p:nvPr/>
        </p:nvSpPr>
        <p:spPr>
          <a:xfrm>
            <a:off x="5113352" y="2639122"/>
            <a:ext cx="12287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Fallas </a:t>
            </a:r>
          </a:p>
          <a:p>
            <a:r>
              <a:rPr lang="en-MX" sz="1050" dirty="0"/>
              <a:t>en refrigeradores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6F05CA-6843-B14C-AA2D-507CE1EF2746}"/>
              </a:ext>
            </a:extLst>
          </p:cNvPr>
          <p:cNvSpPr txBox="1"/>
          <p:nvPr/>
        </p:nvSpPr>
        <p:spPr>
          <a:xfrm>
            <a:off x="4764499" y="1950389"/>
            <a:ext cx="10797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Instrumental viejo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37BE3B-7BE8-0C49-A24C-6DD3F6BF09F7}"/>
              </a:ext>
            </a:extLst>
          </p:cNvPr>
          <p:cNvSpPr txBox="1"/>
          <p:nvPr/>
        </p:nvSpPr>
        <p:spPr>
          <a:xfrm>
            <a:off x="2650853" y="1274390"/>
            <a:ext cx="11377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Mal capacitada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E33E32-5337-2B4A-A704-30F6D18919B5}"/>
              </a:ext>
            </a:extLst>
          </p:cNvPr>
          <p:cNvSpPr txBox="1"/>
          <p:nvPr/>
        </p:nvSpPr>
        <p:spPr>
          <a:xfrm>
            <a:off x="4624970" y="1348337"/>
            <a:ext cx="11780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Personal insuficiente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4F7F00-88C8-A740-A455-92426890B000}"/>
              </a:ext>
            </a:extLst>
          </p:cNvPr>
          <p:cNvSpPr txBox="1"/>
          <p:nvPr/>
        </p:nvSpPr>
        <p:spPr>
          <a:xfrm>
            <a:off x="2988061" y="2474977"/>
            <a:ext cx="9456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Falta de experiencia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3A8452-C9D1-9A45-884F-69406A215E7E}"/>
              </a:ext>
            </a:extLst>
          </p:cNvPr>
          <p:cNvSpPr txBox="1"/>
          <p:nvPr/>
        </p:nvSpPr>
        <p:spPr>
          <a:xfrm>
            <a:off x="190184" y="1269257"/>
            <a:ext cx="11681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Ingredientes de baja calidad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8A3AEC-6D66-C649-90AA-9A0281BB8DB6}"/>
              </a:ext>
            </a:extLst>
          </p:cNvPr>
          <p:cNvSpPr txBox="1"/>
          <p:nvPr/>
        </p:nvSpPr>
        <p:spPr>
          <a:xfrm>
            <a:off x="431344" y="2163560"/>
            <a:ext cx="12122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Ingredientes mal almacenados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7AB1FF-99F8-E642-80CF-07B510A0E5E3}"/>
              </a:ext>
            </a:extLst>
          </p:cNvPr>
          <p:cNvSpPr txBox="1"/>
          <p:nvPr/>
        </p:nvSpPr>
        <p:spPr>
          <a:xfrm>
            <a:off x="2310321" y="1790818"/>
            <a:ext cx="1001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Cantidades inadecuadas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9DDD07-8C75-2846-8920-49414C038A7E}"/>
              </a:ext>
            </a:extLst>
          </p:cNvPr>
          <p:cNvSpPr txBox="1"/>
          <p:nvPr/>
        </p:nvSpPr>
        <p:spPr>
          <a:xfrm>
            <a:off x="1581364" y="3577621"/>
            <a:ext cx="7769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Pocas unidades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1420B1-A0EB-1C47-A432-EB2EA7462C1F}"/>
              </a:ext>
            </a:extLst>
          </p:cNvPr>
          <p:cNvSpPr txBox="1"/>
          <p:nvPr/>
        </p:nvSpPr>
        <p:spPr>
          <a:xfrm>
            <a:off x="1308667" y="4975261"/>
            <a:ext cx="13863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Manejo inadecuado de producto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D2767E-4ED5-044B-8137-FF0D97CF9098}"/>
              </a:ext>
            </a:extLst>
          </p:cNvPr>
          <p:cNvSpPr txBox="1"/>
          <p:nvPr/>
        </p:nvSpPr>
        <p:spPr>
          <a:xfrm>
            <a:off x="-34931" y="3997987"/>
            <a:ext cx="8964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Transportes deficientes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506EB0-3DDE-1C45-858B-ED25643C2406}"/>
              </a:ext>
            </a:extLst>
          </p:cNvPr>
          <p:cNvSpPr txBox="1"/>
          <p:nvPr/>
        </p:nvSpPr>
        <p:spPr>
          <a:xfrm>
            <a:off x="3794949" y="3588622"/>
            <a:ext cx="7588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Fallas eléctricas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15489A-BB07-E643-A8D1-D1C63C2190B6}"/>
              </a:ext>
            </a:extLst>
          </p:cNvPr>
          <p:cNvSpPr txBox="1"/>
          <p:nvPr/>
        </p:nvSpPr>
        <p:spPr>
          <a:xfrm>
            <a:off x="3709817" y="4680062"/>
            <a:ext cx="9860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Instalaciones inadecuadas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537E490-4108-AA43-9E45-3BFBEF6271CF}"/>
              </a:ext>
            </a:extLst>
          </p:cNvPr>
          <p:cNvSpPr txBox="1"/>
          <p:nvPr/>
        </p:nvSpPr>
        <p:spPr>
          <a:xfrm>
            <a:off x="2198412" y="4280487"/>
            <a:ext cx="7896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Fugas de gas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007945-8E55-044E-A8FB-010A00E7D85A}"/>
              </a:ext>
            </a:extLst>
          </p:cNvPr>
          <p:cNvSpPr txBox="1"/>
          <p:nvPr/>
        </p:nvSpPr>
        <p:spPr>
          <a:xfrm>
            <a:off x="6127744" y="4873826"/>
            <a:ext cx="10265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Clima laboral inadecuado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4BDB1D-9238-F140-B5FF-AD0CA2A9A243}"/>
              </a:ext>
            </a:extLst>
          </p:cNvPr>
          <p:cNvSpPr txBox="1"/>
          <p:nvPr/>
        </p:nvSpPr>
        <p:spPr>
          <a:xfrm>
            <a:off x="6083588" y="3870747"/>
            <a:ext cx="8304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Alta carga de trabajo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BE1FAC-28FF-A742-BA93-D47C163ED235}"/>
              </a:ext>
            </a:extLst>
          </p:cNvPr>
          <p:cNvSpPr txBox="1"/>
          <p:nvPr/>
        </p:nvSpPr>
        <p:spPr>
          <a:xfrm>
            <a:off x="4414544" y="4189437"/>
            <a:ext cx="9743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Instalaciones reducidas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19C078C-868B-D84F-A071-4B41BF1B02FB}"/>
              </a:ext>
            </a:extLst>
          </p:cNvPr>
          <p:cNvCxnSpPr>
            <a:stCxn id="24" idx="1"/>
          </p:cNvCxnSpPr>
          <p:nvPr/>
        </p:nvCxnSpPr>
        <p:spPr bwMode="auto">
          <a:xfrm flipH="1">
            <a:off x="6201515" y="1469404"/>
            <a:ext cx="4169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790BC1F-09F4-D245-B58F-9A892B1C5910}"/>
              </a:ext>
            </a:extLst>
          </p:cNvPr>
          <p:cNvCxnSpPr>
            <a:cxnSpLocks/>
            <a:stCxn id="26" idx="3"/>
          </p:cNvCxnSpPr>
          <p:nvPr/>
        </p:nvCxnSpPr>
        <p:spPr bwMode="auto">
          <a:xfrm>
            <a:off x="5844263" y="2158138"/>
            <a:ext cx="4248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E6D10A5-5087-F446-BAAD-122B36B6F57F}"/>
              </a:ext>
            </a:extLst>
          </p:cNvPr>
          <p:cNvCxnSpPr>
            <a:cxnSpLocks/>
            <a:stCxn id="25" idx="3"/>
          </p:cNvCxnSpPr>
          <p:nvPr/>
        </p:nvCxnSpPr>
        <p:spPr bwMode="auto">
          <a:xfrm flipV="1">
            <a:off x="6342091" y="2834898"/>
            <a:ext cx="156725" cy="119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9617484-7C19-7649-AC21-AD53EB1A881D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 flipV="1">
            <a:off x="4173576" y="1494254"/>
            <a:ext cx="451394" cy="61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7B548A9-64AB-7641-8E9F-635BFAF3372B}"/>
              </a:ext>
            </a:extLst>
          </p:cNvPr>
          <p:cNvCxnSpPr>
            <a:stCxn id="27" idx="3"/>
          </p:cNvCxnSpPr>
          <p:nvPr/>
        </p:nvCxnSpPr>
        <p:spPr bwMode="auto">
          <a:xfrm>
            <a:off x="3788579" y="1401348"/>
            <a:ext cx="281188" cy="134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1004DC1-65C0-234C-9C8D-7742AE81340A}"/>
              </a:ext>
            </a:extLst>
          </p:cNvPr>
          <p:cNvCxnSpPr>
            <a:stCxn id="29" idx="3"/>
          </p:cNvCxnSpPr>
          <p:nvPr/>
        </p:nvCxnSpPr>
        <p:spPr bwMode="auto">
          <a:xfrm flipV="1">
            <a:off x="3933691" y="2682592"/>
            <a:ext cx="462344" cy="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9191F36-25C3-8B4D-BD31-866EEB186466}"/>
              </a:ext>
            </a:extLst>
          </p:cNvPr>
          <p:cNvCxnSpPr>
            <a:stCxn id="32" idx="1"/>
          </p:cNvCxnSpPr>
          <p:nvPr/>
        </p:nvCxnSpPr>
        <p:spPr bwMode="auto">
          <a:xfrm flipH="1" flipV="1">
            <a:off x="1972920" y="1991137"/>
            <a:ext cx="337401" cy="7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8548933-70A1-0A4F-BCDF-277095785F42}"/>
              </a:ext>
            </a:extLst>
          </p:cNvPr>
          <p:cNvCxnSpPr>
            <a:stCxn id="30" idx="3"/>
          </p:cNvCxnSpPr>
          <p:nvPr/>
        </p:nvCxnSpPr>
        <p:spPr bwMode="auto">
          <a:xfrm>
            <a:off x="1358341" y="1477006"/>
            <a:ext cx="338250" cy="17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BAA5C06-66BD-624A-8EB4-F6342905DBD3}"/>
              </a:ext>
            </a:extLst>
          </p:cNvPr>
          <p:cNvCxnSpPr>
            <a:stCxn id="31" idx="3"/>
          </p:cNvCxnSpPr>
          <p:nvPr/>
        </p:nvCxnSpPr>
        <p:spPr bwMode="auto">
          <a:xfrm flipV="1">
            <a:off x="1643621" y="2365887"/>
            <a:ext cx="329299" cy="54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77F8DC8-F633-5145-BDC5-FB12634A35DC}"/>
              </a:ext>
            </a:extLst>
          </p:cNvPr>
          <p:cNvCxnSpPr>
            <a:stCxn id="33" idx="1"/>
          </p:cNvCxnSpPr>
          <p:nvPr/>
        </p:nvCxnSpPr>
        <p:spPr bwMode="auto">
          <a:xfrm flipH="1">
            <a:off x="1287887" y="3785370"/>
            <a:ext cx="293477" cy="220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FF7FC02-F192-E04A-9B9A-72B46C4BC586}"/>
              </a:ext>
            </a:extLst>
          </p:cNvPr>
          <p:cNvCxnSpPr>
            <a:stCxn id="35" idx="3"/>
          </p:cNvCxnSpPr>
          <p:nvPr/>
        </p:nvCxnSpPr>
        <p:spPr bwMode="auto">
          <a:xfrm>
            <a:off x="861535" y="4205736"/>
            <a:ext cx="26347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B250D19-3C45-B249-8D65-C13062AD9C44}"/>
              </a:ext>
            </a:extLst>
          </p:cNvPr>
          <p:cNvCxnSpPr>
            <a:stCxn id="34" idx="1"/>
          </p:cNvCxnSpPr>
          <p:nvPr/>
        </p:nvCxnSpPr>
        <p:spPr bwMode="auto">
          <a:xfrm flipH="1" flipV="1">
            <a:off x="1102388" y="5174901"/>
            <a:ext cx="206279" cy="8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40AC68E-D0FA-6F4D-9705-94C4E36B9298}"/>
              </a:ext>
            </a:extLst>
          </p:cNvPr>
          <p:cNvCxnSpPr>
            <a:stCxn id="38" idx="3"/>
          </p:cNvCxnSpPr>
          <p:nvPr/>
        </p:nvCxnSpPr>
        <p:spPr bwMode="auto">
          <a:xfrm>
            <a:off x="2988061" y="4488236"/>
            <a:ext cx="377122" cy="134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0DD6BC9-C839-104B-A2A3-20B80CA9C0B9}"/>
              </a:ext>
            </a:extLst>
          </p:cNvPr>
          <p:cNvCxnSpPr>
            <a:stCxn id="36" idx="1"/>
          </p:cNvCxnSpPr>
          <p:nvPr/>
        </p:nvCxnSpPr>
        <p:spPr bwMode="auto">
          <a:xfrm flipH="1">
            <a:off x="3562989" y="3796371"/>
            <a:ext cx="2319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6A153BA-7CAC-8C4A-9E0E-3E1E293AE700}"/>
              </a:ext>
            </a:extLst>
          </p:cNvPr>
          <p:cNvCxnSpPr>
            <a:stCxn id="37" idx="1"/>
          </p:cNvCxnSpPr>
          <p:nvPr/>
        </p:nvCxnSpPr>
        <p:spPr bwMode="auto">
          <a:xfrm flipH="1" flipV="1">
            <a:off x="3433555" y="4886868"/>
            <a:ext cx="276262" cy="9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73FB3C7-1477-104C-9B27-A987EF671709}"/>
              </a:ext>
            </a:extLst>
          </p:cNvPr>
          <p:cNvCxnSpPr>
            <a:stCxn id="41" idx="3"/>
          </p:cNvCxnSpPr>
          <p:nvPr/>
        </p:nvCxnSpPr>
        <p:spPr bwMode="auto">
          <a:xfrm>
            <a:off x="5388918" y="4397186"/>
            <a:ext cx="338803" cy="30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3DAB418-C0A5-6A4C-880B-61F9B8E9A652}"/>
              </a:ext>
            </a:extLst>
          </p:cNvPr>
          <p:cNvCxnSpPr>
            <a:stCxn id="40" idx="1"/>
          </p:cNvCxnSpPr>
          <p:nvPr/>
        </p:nvCxnSpPr>
        <p:spPr bwMode="auto">
          <a:xfrm flipH="1">
            <a:off x="5803039" y="4078496"/>
            <a:ext cx="280549" cy="8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CA9664F-55B1-404A-900C-0819A3371EEC}"/>
              </a:ext>
            </a:extLst>
          </p:cNvPr>
          <p:cNvCxnSpPr>
            <a:stCxn id="39" idx="1"/>
          </p:cNvCxnSpPr>
          <p:nvPr/>
        </p:nvCxnSpPr>
        <p:spPr bwMode="auto">
          <a:xfrm flipH="1">
            <a:off x="5727721" y="5081575"/>
            <a:ext cx="400023" cy="13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69568800"/>
      </p:ext>
    </p:extLst>
  </p:cSld>
  <p:clrMapOvr>
    <a:masterClrMapping/>
  </p:clrMapOvr>
</p:sld>
</file>

<file path=ppt/theme/theme1.xml><?xml version="1.0" encoding="utf-8"?>
<a:theme xmlns:a="http://schemas.openxmlformats.org/drawingml/2006/main" name="causeeffect">
  <a:themeElements>
    <a:clrScheme name="causeeffe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useeff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MX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MX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useeffe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useeffec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useeffec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useeffec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useeffec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useeffec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useeffec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useeffec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useeffec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useeffec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useeffec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useeffec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causeeffect</Template>
  <TotalTime>84</TotalTime>
  <Words>120</Words>
  <Application>Microsoft Macintosh PowerPoint</Application>
  <PresentationFormat>On-screen Show (4:3)</PresentationFormat>
  <Paragraphs>46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causeeffect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Chac Bron-Yr-Aur</dc:creator>
  <cp:keywords/>
  <dc:description/>
  <cp:lastModifiedBy>Chac Bron-Yr-Aur</cp:lastModifiedBy>
  <cp:revision>1</cp:revision>
  <dcterms:created xsi:type="dcterms:W3CDTF">2022-02-26T15:42:18Z</dcterms:created>
  <dcterms:modified xsi:type="dcterms:W3CDTF">2022-02-26T17:06:50Z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TC060827373082</vt:lpwstr>
  </property>
</Properties>
</file>